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39"/>
  </p:notesMasterIdLst>
  <p:sldIdLst>
    <p:sldId id="256" r:id="rId2"/>
    <p:sldId id="258" r:id="rId3"/>
    <p:sldId id="259" r:id="rId4"/>
    <p:sldId id="285" r:id="rId5"/>
    <p:sldId id="286" r:id="rId6"/>
    <p:sldId id="293" r:id="rId7"/>
    <p:sldId id="294" r:id="rId8"/>
    <p:sldId id="295" r:id="rId9"/>
    <p:sldId id="296" r:id="rId10"/>
    <p:sldId id="297" r:id="rId11"/>
    <p:sldId id="298" r:id="rId12"/>
    <p:sldId id="261" r:id="rId13"/>
    <p:sldId id="287" r:id="rId14"/>
    <p:sldId id="262" r:id="rId15"/>
    <p:sldId id="288" r:id="rId16"/>
    <p:sldId id="263" r:id="rId17"/>
    <p:sldId id="264" r:id="rId18"/>
    <p:sldId id="290" r:id="rId19"/>
    <p:sldId id="265" r:id="rId20"/>
    <p:sldId id="266" r:id="rId21"/>
    <p:sldId id="289" r:id="rId22"/>
    <p:sldId id="267" r:id="rId23"/>
    <p:sldId id="299" r:id="rId24"/>
    <p:sldId id="268" r:id="rId25"/>
    <p:sldId id="269" r:id="rId26"/>
    <p:sldId id="270" r:id="rId27"/>
    <p:sldId id="271" r:id="rId28"/>
    <p:sldId id="272" r:id="rId29"/>
    <p:sldId id="291" r:id="rId30"/>
    <p:sldId id="274" r:id="rId31"/>
    <p:sldId id="275" r:id="rId32"/>
    <p:sldId id="276" r:id="rId33"/>
    <p:sldId id="277" r:id="rId34"/>
    <p:sldId id="278" r:id="rId35"/>
    <p:sldId id="279" r:id="rId36"/>
    <p:sldId id="280" r:id="rId37"/>
    <p:sldId id="301" r:id="rId3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p:scale>
          <a:sx n="77" d="100"/>
          <a:sy n="77" d="100"/>
        </p:scale>
        <p:origin x="-1176"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029C1-B867-44D0-88D3-34A7D1E33D63}" type="datetimeFigureOut">
              <a:rPr lang="pt-BR" smtClean="0"/>
              <a:pPr/>
              <a:t>22/10/2013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2980F4-A614-4469-94BA-6E4CA35FD94D}" type="slidenum">
              <a:rPr lang="pt-BR" smtClean="0"/>
              <a:pPr/>
              <a:t>‹nº›</a:t>
            </a:fld>
            <a:endParaRPr lang="pt-BR"/>
          </a:p>
        </p:txBody>
      </p:sp>
    </p:spTree>
    <p:extLst>
      <p:ext uri="{BB962C8B-B14F-4D97-AF65-F5344CB8AC3E}">
        <p14:creationId xmlns:p14="http://schemas.microsoft.com/office/powerpoint/2010/main" val="369877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72980F4-A614-4469-94BA-6E4CA35FD94D}" type="slidenum">
              <a:rPr lang="pt-BR" smtClean="0"/>
              <a:pPr/>
              <a:t>31</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5" name="Retângulo de cantos arredondado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tângulo de cantos arredondado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ítu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pt-BR" smtClean="0"/>
              <a:t>Clique para editar o estilo do título mestre</a:t>
            </a:r>
            <a:endParaRPr kumimoji="0" lang="en-US"/>
          </a:p>
        </p:txBody>
      </p:sp>
      <p:sp>
        <p:nvSpPr>
          <p:cNvPr id="20" name="Subtítu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sp>
        <p:nvSpPr>
          <p:cNvPr id="19" name="Espaço Reservado para Data 18"/>
          <p:cNvSpPr>
            <a:spLocks noGrp="1"/>
          </p:cNvSpPr>
          <p:nvPr>
            <p:ph type="dt" sz="half" idx="10"/>
          </p:nvPr>
        </p:nvSpPr>
        <p:spPr/>
        <p:txBody>
          <a:bodyPr/>
          <a:lstStyle>
            <a:extLst/>
          </a:lstStyle>
          <a:p>
            <a:fld id="{EDB17ABC-2EDD-456F-87F7-06C429175125}" type="datetimeFigureOut">
              <a:rPr lang="pt-BR" smtClean="0"/>
              <a:pPr/>
              <a:t>22/10/2013</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11" name="Espaço Reservado para Número de Slide 10"/>
          <p:cNvSpPr>
            <a:spLocks noGrp="1"/>
          </p:cNvSpPr>
          <p:nvPr>
            <p:ph type="sldNum" sz="quarter" idx="12"/>
          </p:nvPr>
        </p:nvSpPr>
        <p:spPr/>
        <p:txBody>
          <a:bodyPr/>
          <a:lstStyle>
            <a:extLst/>
          </a:lstStyle>
          <a:p>
            <a:fld id="{26421C50-9CCC-497D-9667-3ADB8CA67040}"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EDB17ABC-2EDD-456F-87F7-06C429175125}" type="datetimeFigureOut">
              <a:rPr lang="pt-BR" smtClean="0"/>
              <a:pPr/>
              <a:t>22/10/2013</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26421C50-9CCC-497D-9667-3ADB8CA67040}"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33404"/>
            <a:ext cx="1981200" cy="5257799"/>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EDB17ABC-2EDD-456F-87F7-06C429175125}" type="datetimeFigureOut">
              <a:rPr lang="pt-BR" smtClean="0"/>
              <a:pPr/>
              <a:t>22/10/2013</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26421C50-9CCC-497D-9667-3ADB8CA67040}"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a:xfrm>
            <a:off x="502920" y="530352"/>
            <a:ext cx="8183880" cy="4187952"/>
          </a:xfrm>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EDB17ABC-2EDD-456F-87F7-06C429175125}" type="datetimeFigureOut">
              <a:rPr lang="pt-BR" smtClean="0"/>
              <a:pPr/>
              <a:t>22/10/2013</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26421C50-9CCC-497D-9667-3ADB8CA67040}"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4" name="Retângulo de cantos arredondado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ângulo de cantos arredondado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EDB17ABC-2EDD-456F-87F7-06C429175125}" type="datetimeFigureOut">
              <a:rPr lang="pt-BR" smtClean="0"/>
              <a:pPr/>
              <a:t>22/10/2013</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26421C50-9CCC-497D-9667-3ADB8CA67040}"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EDB17ABC-2EDD-456F-87F7-06C429175125}" type="datetimeFigureOut">
              <a:rPr lang="pt-BR" smtClean="0"/>
              <a:pPr/>
              <a:t>22/10/2013</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26421C50-9CCC-497D-9667-3ADB8CA67040}"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nchor="b"/>
          <a:lstStyle>
            <a:lvl1pPr>
              <a:defRPr b="1"/>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EDB17ABC-2EDD-456F-87F7-06C429175125}" type="datetimeFigureOut">
              <a:rPr lang="pt-BR" smtClean="0"/>
              <a:pPr/>
              <a:t>22/10/2013</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26421C50-9CCC-497D-9667-3ADB8CA67040}"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extLst/>
          </a:lstStyle>
          <a:p>
            <a:fld id="{EDB17ABC-2EDD-456F-87F7-06C429175125}" type="datetimeFigureOut">
              <a:rPr lang="pt-BR" smtClean="0"/>
              <a:pPr/>
              <a:t>22/10/2013</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26421C50-9CCC-497D-9667-3ADB8CA67040}"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7" name="Retângulo de cantos arredondado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ço Reservado para Data 1"/>
          <p:cNvSpPr>
            <a:spLocks noGrp="1"/>
          </p:cNvSpPr>
          <p:nvPr>
            <p:ph type="dt" sz="half" idx="10"/>
          </p:nvPr>
        </p:nvSpPr>
        <p:spPr/>
        <p:txBody>
          <a:bodyPr/>
          <a:lstStyle>
            <a:extLst/>
          </a:lstStyle>
          <a:p>
            <a:fld id="{EDB17ABC-2EDD-456F-87F7-06C429175125}" type="datetimeFigureOut">
              <a:rPr lang="pt-BR" smtClean="0"/>
              <a:pPr/>
              <a:t>22/10/2013</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26421C50-9CCC-497D-9667-3ADB8CA67040}"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EDB17ABC-2EDD-456F-87F7-06C429175125}" type="datetimeFigureOut">
              <a:rPr lang="pt-BR" smtClean="0"/>
              <a:pPr/>
              <a:t>22/10/2013</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26421C50-9CCC-497D-9667-3ADB8CA67040}"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5" name="Retângulo de cantos arredondado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edondar Retângulo em um Canto Únic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EDB17ABC-2EDD-456F-87F7-06C429175125}" type="datetimeFigureOut">
              <a:rPr lang="pt-BR" smtClean="0"/>
              <a:pPr/>
              <a:t>22/10/2013</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26421C50-9CCC-497D-9667-3ADB8CA67040}" type="slidenum">
              <a:rPr lang="pt-BR" smtClean="0"/>
              <a:pPr/>
              <a:t>‹nº›</a:t>
            </a:fld>
            <a:endParaRPr lang="pt-BR"/>
          </a:p>
        </p:txBody>
      </p:sp>
      <p:sp>
        <p:nvSpPr>
          <p:cNvPr id="3" name="Espaço Reservado para Imagem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pt-BR" smtClean="0"/>
              <a:t>Clique no ícone para adicionar uma imagem</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ângulo de cantos arredondado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tângulo de cantos arredondado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Espaço Reservado para Título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pt-BR" smtClean="0"/>
              <a:t>Clique para editar o estilo do título mestre</a:t>
            </a:r>
            <a:endParaRPr kumimoji="0" lang="en-US"/>
          </a:p>
        </p:txBody>
      </p:sp>
      <p:sp>
        <p:nvSpPr>
          <p:cNvPr id="4" name="Espaço Reservado para Texto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5" name="Espaço Reservado para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DB17ABC-2EDD-456F-87F7-06C429175125}" type="datetimeFigureOut">
              <a:rPr lang="pt-BR" smtClean="0"/>
              <a:pPr/>
              <a:t>22/10/2013</a:t>
            </a:fld>
            <a:endParaRPr lang="pt-BR"/>
          </a:p>
        </p:txBody>
      </p:sp>
      <p:sp>
        <p:nvSpPr>
          <p:cNvPr id="18" name="Espaço Reservado para Rodapé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pt-BR"/>
          </a:p>
        </p:txBody>
      </p:sp>
      <p:sp>
        <p:nvSpPr>
          <p:cNvPr id="5" name="Espaço Reservado para Número de Slid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6421C50-9CCC-497D-9667-3ADB8CA67040}"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descr="Logo feessers reformulado.JPG"/>
          <p:cNvPicPr>
            <a:picLocks noGrp="1" noChangeAspect="1"/>
          </p:cNvPicPr>
          <p:nvPr>
            <p:ph idx="4294967295"/>
          </p:nvPr>
        </p:nvPicPr>
        <p:blipFill>
          <a:blip r:embed="rId2" cstate="print"/>
          <a:stretch>
            <a:fillRect/>
          </a:stretch>
        </p:blipFill>
        <p:spPr>
          <a:xfrm>
            <a:off x="1187624" y="764704"/>
            <a:ext cx="6892999" cy="529064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502920" y="530352"/>
            <a:ext cx="8183880" cy="5274912"/>
          </a:xfrm>
        </p:spPr>
        <p:txBody>
          <a:bodyPr>
            <a:normAutofit lnSpcReduction="10000"/>
          </a:bodyPr>
          <a:lstStyle/>
          <a:p>
            <a:pPr algn="ctr" latinLnBrk="1">
              <a:buNone/>
            </a:pPr>
            <a:r>
              <a:rPr lang="pt-BR" b="1" dirty="0" smtClean="0"/>
              <a:t>Doenças diagnosticadas:</a:t>
            </a:r>
          </a:p>
          <a:p>
            <a:pPr latinLnBrk="1">
              <a:buNone/>
            </a:pPr>
            <a:endParaRPr lang="pt-BR" dirty="0" smtClean="0"/>
          </a:p>
          <a:p>
            <a:pPr latinLnBrk="1">
              <a:buFont typeface="Wingdings" pitchFamily="2" charset="2"/>
              <a:buChar char="v"/>
            </a:pPr>
            <a:r>
              <a:rPr lang="pt-BR" dirty="0" err="1" smtClean="0"/>
              <a:t>Osteomoleculares</a:t>
            </a:r>
            <a:r>
              <a:rPr lang="pt-BR" dirty="0" smtClean="0"/>
              <a:t> ou articulações - </a:t>
            </a:r>
            <a:r>
              <a:rPr lang="pt-BR" b="1" dirty="0" smtClean="0"/>
              <a:t>77%</a:t>
            </a:r>
          </a:p>
          <a:p>
            <a:pPr latinLnBrk="1">
              <a:buFont typeface="Wingdings" pitchFamily="2" charset="2"/>
              <a:buChar char="v"/>
            </a:pPr>
            <a:r>
              <a:rPr lang="pt-BR" dirty="0" smtClean="0"/>
              <a:t>Psiquismo - </a:t>
            </a:r>
            <a:r>
              <a:rPr lang="pt-BR" b="1" dirty="0" smtClean="0"/>
              <a:t>21%</a:t>
            </a:r>
          </a:p>
          <a:p>
            <a:pPr latinLnBrk="1">
              <a:buFont typeface="Wingdings" pitchFamily="2" charset="2"/>
              <a:buChar char="v"/>
            </a:pPr>
            <a:r>
              <a:rPr lang="pt-BR" dirty="0" smtClean="0"/>
              <a:t>Pulmonares - </a:t>
            </a:r>
            <a:r>
              <a:rPr lang="pt-BR" b="1" dirty="0" smtClean="0"/>
              <a:t>2%</a:t>
            </a:r>
          </a:p>
          <a:p>
            <a:pPr latinLnBrk="1">
              <a:buNone/>
            </a:pPr>
            <a:endParaRPr lang="pt-BR" dirty="0" smtClean="0"/>
          </a:p>
          <a:p>
            <a:pPr algn="ctr" latinLnBrk="1">
              <a:buNone/>
            </a:pPr>
            <a:r>
              <a:rPr lang="pt-BR" b="1" dirty="0" smtClean="0"/>
              <a:t>Acidentes típicos registrados</a:t>
            </a:r>
          </a:p>
          <a:p>
            <a:pPr algn="ctr" latinLnBrk="1">
              <a:buNone/>
            </a:pPr>
            <a:r>
              <a:rPr lang="pt-BR" b="1" dirty="0" smtClean="0"/>
              <a:t>no sindicato</a:t>
            </a:r>
            <a:r>
              <a:rPr lang="pt-BR" dirty="0" smtClean="0"/>
              <a:t>:</a:t>
            </a:r>
          </a:p>
          <a:p>
            <a:pPr latinLnBrk="1">
              <a:buNone/>
            </a:pPr>
            <a:endParaRPr lang="pt-BR" dirty="0" smtClean="0"/>
          </a:p>
          <a:p>
            <a:pPr latinLnBrk="1">
              <a:buFont typeface="Wingdings" pitchFamily="2" charset="2"/>
              <a:buChar char="v"/>
            </a:pPr>
            <a:r>
              <a:rPr lang="pt-BR" dirty="0" smtClean="0"/>
              <a:t>Material </a:t>
            </a:r>
            <a:r>
              <a:rPr lang="pt-BR" dirty="0" err="1" smtClean="0"/>
              <a:t>perfuro-contuso</a:t>
            </a:r>
            <a:r>
              <a:rPr lang="pt-BR" dirty="0" smtClean="0"/>
              <a:t> - </a:t>
            </a:r>
            <a:r>
              <a:rPr lang="pt-BR" b="1" dirty="0" smtClean="0"/>
              <a:t>73%</a:t>
            </a:r>
          </a:p>
          <a:p>
            <a:pPr latinLnBrk="1">
              <a:buFont typeface="Wingdings" pitchFamily="2" charset="2"/>
              <a:buChar char="v"/>
            </a:pPr>
            <a:r>
              <a:rPr lang="pt-BR" dirty="0" smtClean="0"/>
              <a:t>Quedas - </a:t>
            </a:r>
            <a:r>
              <a:rPr lang="pt-BR" b="1" dirty="0" smtClean="0"/>
              <a:t>27%</a:t>
            </a:r>
          </a:p>
          <a:p>
            <a:pPr latinLnBrk="1">
              <a:buNone/>
            </a:pPr>
            <a:r>
              <a:rPr lang="pt-BR" dirty="0" smtClean="0"/>
              <a:t> </a:t>
            </a:r>
            <a:endParaRPr lang="pt-BR" dirty="0"/>
          </a:p>
        </p:txBody>
      </p:sp>
      <p:sp>
        <p:nvSpPr>
          <p:cNvPr id="6" name="Título 1"/>
          <p:cNvSpPr>
            <a:spLocks noGrp="1"/>
          </p:cNvSpPr>
          <p:nvPr>
            <p:ph type="title"/>
          </p:nvPr>
        </p:nvSpPr>
        <p:spPr>
          <a:xfrm>
            <a:off x="467544" y="5877272"/>
            <a:ext cx="8183880" cy="576064"/>
          </a:xfrm>
        </p:spPr>
        <p:txBody>
          <a:bodyPr>
            <a:normAutofit/>
          </a:bodyPr>
          <a:lstStyle/>
          <a:p>
            <a:pPr algn="ctr"/>
            <a:r>
              <a:rPr lang="pt-BR" sz="2800" b="1" dirty="0" smtClean="0">
                <a:solidFill>
                  <a:srgbClr val="FF0000"/>
                </a:solidFill>
              </a:rPr>
              <a:t>Perfil do Trabalhador sob a NR32</a:t>
            </a:r>
            <a:r>
              <a:rPr lang="pt-BR" sz="2800" dirty="0" smtClean="0">
                <a:solidFill>
                  <a:srgbClr val="FF0000"/>
                </a:solidFill>
              </a:rPr>
              <a:t> - RS</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502920" y="1052736"/>
            <a:ext cx="8183880" cy="4464496"/>
          </a:xfrm>
        </p:spPr>
        <p:txBody>
          <a:bodyPr>
            <a:normAutofit/>
          </a:bodyPr>
          <a:lstStyle/>
          <a:p>
            <a:pPr>
              <a:buNone/>
            </a:pPr>
            <a:endParaRPr lang="pt-BR" dirty="0" smtClean="0"/>
          </a:p>
          <a:p>
            <a:pPr>
              <a:buNone/>
            </a:pPr>
            <a:endParaRPr lang="pt-BR" dirty="0" smtClean="0"/>
          </a:p>
          <a:p>
            <a:pPr algn="ctr">
              <a:buNone/>
            </a:pPr>
            <a:r>
              <a:rPr lang="pt-BR" dirty="0" smtClean="0"/>
              <a:t>Pesquisa realizada por</a:t>
            </a:r>
          </a:p>
          <a:p>
            <a:pPr algn="ctr">
              <a:buNone/>
            </a:pPr>
            <a:r>
              <a:rPr lang="pt-BR" b="1" dirty="0" smtClean="0"/>
              <a:t>Emerson Pacheco</a:t>
            </a:r>
          </a:p>
          <a:p>
            <a:pPr algn="ctr">
              <a:buNone/>
            </a:pPr>
            <a:endParaRPr lang="pt-BR" dirty="0" smtClean="0"/>
          </a:p>
          <a:p>
            <a:pPr algn="ctr">
              <a:buNone/>
            </a:pPr>
            <a:r>
              <a:rPr lang="pt-BR" sz="2400" dirty="0" smtClean="0"/>
              <a:t>Diretor de Saúde e Segurança do Trabalhador do </a:t>
            </a:r>
            <a:r>
              <a:rPr lang="pt-BR" sz="2400" dirty="0" err="1" smtClean="0"/>
              <a:t>Sindisaúde-RS</a:t>
            </a:r>
            <a:endParaRPr lang="pt-BR" sz="2400" dirty="0" smtClean="0"/>
          </a:p>
          <a:p>
            <a:pPr algn="ctr">
              <a:buNone/>
            </a:pPr>
            <a:r>
              <a:rPr lang="pt-BR" sz="2400" dirty="0" smtClean="0"/>
              <a:t>Vice presidente da FEESSERS</a:t>
            </a:r>
          </a:p>
          <a:p>
            <a:pPr latinLnBrk="1">
              <a:buNone/>
            </a:pPr>
            <a:r>
              <a:rPr lang="pt-BR" dirty="0" smtClean="0"/>
              <a:t> </a:t>
            </a:r>
            <a:endParaRPr lang="pt-BR" dirty="0"/>
          </a:p>
        </p:txBody>
      </p:sp>
      <p:sp>
        <p:nvSpPr>
          <p:cNvPr id="6" name="Título 1"/>
          <p:cNvSpPr>
            <a:spLocks noGrp="1"/>
          </p:cNvSpPr>
          <p:nvPr>
            <p:ph type="title"/>
          </p:nvPr>
        </p:nvSpPr>
        <p:spPr>
          <a:xfrm>
            <a:off x="467544" y="5877272"/>
            <a:ext cx="8183880" cy="576064"/>
          </a:xfrm>
        </p:spPr>
        <p:txBody>
          <a:bodyPr>
            <a:normAutofit/>
          </a:bodyPr>
          <a:lstStyle/>
          <a:p>
            <a:pPr algn="ctr"/>
            <a:r>
              <a:rPr lang="pt-BR" sz="2800" b="1" dirty="0" smtClean="0">
                <a:solidFill>
                  <a:srgbClr val="FF0000"/>
                </a:solidFill>
              </a:rPr>
              <a:t>Perfil do Trabalhador sob a NR32</a:t>
            </a:r>
            <a:r>
              <a:rPr lang="pt-BR" sz="2800" dirty="0" smtClean="0">
                <a:solidFill>
                  <a:srgbClr val="FF0000"/>
                </a:solidFill>
              </a:rPr>
              <a:t> - RS</a:t>
            </a:r>
            <a:endParaRPr lang="pt-BR" sz="28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5805264"/>
            <a:ext cx="8229600" cy="648072"/>
          </a:xfrm>
        </p:spPr>
        <p:txBody>
          <a:bodyPr>
            <a:normAutofit/>
          </a:bodyPr>
          <a:lstStyle/>
          <a:p>
            <a:pPr algn="ctr"/>
            <a:r>
              <a:rPr lang="pt-BR" sz="3200" b="1" dirty="0">
                <a:solidFill>
                  <a:srgbClr val="FF0000"/>
                </a:solidFill>
              </a:rPr>
              <a:t>Novos conceitos</a:t>
            </a:r>
            <a:endParaRPr lang="pt-BR" sz="3200" dirty="0">
              <a:solidFill>
                <a:srgbClr val="FF0000"/>
              </a:solidFill>
            </a:endParaRPr>
          </a:p>
        </p:txBody>
      </p:sp>
      <p:sp>
        <p:nvSpPr>
          <p:cNvPr id="3" name="Espaço Reservado para Conteúdo 2"/>
          <p:cNvSpPr>
            <a:spLocks noGrp="1"/>
          </p:cNvSpPr>
          <p:nvPr>
            <p:ph idx="1"/>
          </p:nvPr>
        </p:nvSpPr>
        <p:spPr>
          <a:xfrm>
            <a:off x="467544" y="548680"/>
            <a:ext cx="8183880" cy="5328592"/>
          </a:xfrm>
        </p:spPr>
        <p:txBody>
          <a:bodyPr>
            <a:normAutofit fontScale="32500" lnSpcReduction="20000"/>
          </a:bodyPr>
          <a:lstStyle/>
          <a:p>
            <a:pPr>
              <a:lnSpc>
                <a:spcPct val="120000"/>
              </a:lnSpc>
              <a:buFont typeface="Wingdings" pitchFamily="2" charset="2"/>
              <a:buChar char="v"/>
            </a:pPr>
            <a:r>
              <a:rPr lang="pt-BR" sz="5500" dirty="0"/>
              <a:t>Olhando estes números secos e pensando no universo do nosso estado, onde já atingimos número superior a </a:t>
            </a:r>
            <a:r>
              <a:rPr lang="pt-BR" sz="5500" dirty="0" smtClean="0"/>
              <a:t>150 </a:t>
            </a:r>
            <a:r>
              <a:rPr lang="pt-BR" sz="5500" dirty="0"/>
              <a:t>mil trabalhadores em todas as áreas da saúde, entendemos que é necessário rever todo o ciclo de trabalho, mudar atitudes, rever conceitos e modificar a estrutura atual. Isso, sob pena de em pouco tempo estarmos todos ainda mais doentes do que já estamos. E, pior, sem termos quem nos cuide com esta mesma dedicação</a:t>
            </a:r>
            <a:r>
              <a:rPr lang="pt-BR" sz="5500" dirty="0" smtClean="0"/>
              <a:t>.</a:t>
            </a:r>
          </a:p>
          <a:p>
            <a:pPr>
              <a:lnSpc>
                <a:spcPct val="120000"/>
              </a:lnSpc>
              <a:buFont typeface="Wingdings" pitchFamily="2" charset="2"/>
              <a:buChar char="ü"/>
            </a:pPr>
            <a:endParaRPr lang="pt-BR" sz="5500" dirty="0"/>
          </a:p>
          <a:p>
            <a:pPr>
              <a:lnSpc>
                <a:spcPct val="120000"/>
              </a:lnSpc>
              <a:buFont typeface="Wingdings" pitchFamily="2" charset="2"/>
              <a:buChar char="v"/>
            </a:pPr>
            <a:r>
              <a:rPr lang="pt-BR" sz="5500" dirty="0"/>
              <a:t>Precisamos considerar nesta reconceituação, por exemplo, o fato de que em 2060, daqui a apenas 47 anos, os idosos vão representar 26,7% da população (num universo de 218 milhões). Este crescimento da longevidade, já está provocando a necessidade de formação de </a:t>
            </a:r>
            <a:r>
              <a:rPr lang="pt-BR" sz="5500" dirty="0" err="1"/>
              <a:t>cuidadores</a:t>
            </a:r>
            <a:r>
              <a:rPr lang="pt-BR" sz="5500" dirty="0"/>
              <a:t> especializados em idosos e em doenças específicas da idade. E, mesmo os próprios trabalhadores em saúde, deverão adiar a sua aposentadoria, em função da vitalidade e da “exigência” moral de se manterem ativos.</a:t>
            </a:r>
          </a:p>
          <a:p>
            <a:endParaRPr lang="pt-B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725144"/>
            <a:ext cx="8229600" cy="1728192"/>
          </a:xfrm>
        </p:spPr>
        <p:txBody>
          <a:bodyPr>
            <a:normAutofit/>
          </a:bodyPr>
          <a:lstStyle/>
          <a:p>
            <a:pPr algn="ctr"/>
            <a:r>
              <a:rPr lang="pt-BR" sz="2400" b="1" dirty="0" smtClean="0">
                <a:solidFill>
                  <a:srgbClr val="FF0000"/>
                </a:solidFill>
              </a:rPr>
              <a:t>Em 2060, daqui a apenas 47 anos, os idosos vão representar 26,7% da população</a:t>
            </a:r>
            <a:endParaRPr lang="pt-BR" sz="2400" b="1" dirty="0">
              <a:solidFill>
                <a:srgbClr val="FF0000"/>
              </a:solidFill>
            </a:endParaRPr>
          </a:p>
        </p:txBody>
      </p:sp>
      <p:pic>
        <p:nvPicPr>
          <p:cNvPr id="4" name="Espaço Reservado para Conteúdo 3" descr="idosa.jpg"/>
          <p:cNvPicPr>
            <a:picLocks noGrp="1" noChangeAspect="1"/>
          </p:cNvPicPr>
          <p:nvPr>
            <p:ph idx="1"/>
          </p:nvPr>
        </p:nvPicPr>
        <p:blipFill>
          <a:blip r:embed="rId2" cstate="print"/>
          <a:stretch>
            <a:fillRect/>
          </a:stretch>
        </p:blipFill>
        <p:spPr>
          <a:xfrm>
            <a:off x="1259632" y="565199"/>
            <a:ext cx="6920116" cy="498655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2920" y="530352"/>
            <a:ext cx="8183880" cy="5274912"/>
          </a:xfrm>
        </p:spPr>
        <p:txBody>
          <a:bodyPr>
            <a:normAutofit fontScale="55000" lnSpcReduction="20000"/>
          </a:bodyPr>
          <a:lstStyle/>
          <a:p>
            <a:pPr>
              <a:buFont typeface="Wingdings" pitchFamily="2" charset="2"/>
              <a:buChar char="v"/>
            </a:pPr>
            <a:r>
              <a:rPr lang="pt-BR" sz="3600" dirty="0" smtClean="0"/>
              <a:t>A revolução na saúde já </a:t>
            </a:r>
            <a:r>
              <a:rPr lang="pt-BR" sz="3600" dirty="0" err="1" smtClean="0"/>
              <a:t>chegou.Novos</a:t>
            </a:r>
            <a:r>
              <a:rPr lang="pt-BR" sz="3600" dirty="0" smtClean="0"/>
              <a:t> </a:t>
            </a:r>
            <a:r>
              <a:rPr lang="pt-BR" sz="3600" dirty="0"/>
              <a:t>diagnósticos e formas de tratamento, nova ambientação funcional, novos sistemas operacionais, novos e mais refinados equipamentos, novos e mais eficazes computadores e sistemas multifuncionais, entre outros novos. </a:t>
            </a:r>
            <a:endParaRPr lang="pt-BR" sz="3600" dirty="0" smtClean="0"/>
          </a:p>
          <a:p>
            <a:pPr>
              <a:buFont typeface="Wingdings" pitchFamily="2" charset="2"/>
              <a:buChar char="v"/>
            </a:pPr>
            <a:r>
              <a:rPr lang="pt-BR" sz="3600" dirty="0" smtClean="0"/>
              <a:t>Rotatividade e falta de treinamento. </a:t>
            </a:r>
            <a:r>
              <a:rPr lang="pt-BR" sz="3600" smtClean="0"/>
              <a:t>Despreparo.</a:t>
            </a:r>
            <a:endParaRPr lang="pt-BR" sz="3600" dirty="0" smtClean="0"/>
          </a:p>
          <a:p>
            <a:pPr>
              <a:buFont typeface="Wingdings" pitchFamily="2" charset="2"/>
              <a:buChar char="v"/>
            </a:pPr>
            <a:endParaRPr lang="pt-BR" sz="3600" dirty="0"/>
          </a:p>
          <a:p>
            <a:pPr>
              <a:buFont typeface="Wingdings" pitchFamily="2" charset="2"/>
              <a:buChar char="v"/>
            </a:pPr>
            <a:r>
              <a:rPr lang="pt-BR" sz="3600" dirty="0"/>
              <a:t>E, os trabalhadores em saúde estão olhando este futuro bater na porta sem fazer nada? Diria que estamos no meio do caminho, lutando pelos nossos direitos e ao mesmo tempo, ainda tateando na busca do caminho ideal para acompanhar esta evolução e não nos deixarmos ficar</a:t>
            </a:r>
            <a:r>
              <a:rPr lang="pt-BR" sz="3600" dirty="0" smtClean="0"/>
              <a:t>.</a:t>
            </a:r>
          </a:p>
          <a:p>
            <a:pPr>
              <a:buFont typeface="Wingdings" pitchFamily="2" charset="2"/>
              <a:buChar char="v"/>
            </a:pPr>
            <a:endParaRPr lang="pt-BR" sz="3600" dirty="0"/>
          </a:p>
          <a:p>
            <a:pPr>
              <a:buFont typeface="Wingdings" pitchFamily="2" charset="2"/>
              <a:buChar char="v"/>
            </a:pPr>
            <a:r>
              <a:rPr lang="pt-BR" sz="3600" dirty="0"/>
              <a:t>É importante, neste momento, </a:t>
            </a:r>
            <a:r>
              <a:rPr lang="pt-BR" sz="3600" dirty="0" smtClean="0"/>
              <a:t>enfrentarmos  este futuro que já faz parte do nosso dia a dia e que</a:t>
            </a:r>
            <a:r>
              <a:rPr lang="pt-BR" sz="3600" dirty="0"/>
              <a:t>, portanto, fazemos parte desta </a:t>
            </a:r>
            <a:r>
              <a:rPr lang="pt-BR" sz="3600" dirty="0" smtClean="0"/>
              <a:t>mudança. E, apesar de sermos afetados diretamente,  nada </a:t>
            </a:r>
            <a:r>
              <a:rPr lang="pt-BR" sz="3600" dirty="0"/>
              <a:t>disso nos assusta se tivermos a consciência de entender o ciclo, reconceituar, deixar claro onde e como queremos nos encaixar e o que propomos para que isto aconteça da melhor forma para nós também.</a:t>
            </a:r>
          </a:p>
          <a:p>
            <a:pPr>
              <a:buNone/>
            </a:pPr>
            <a:endParaRPr lang="pt-BR" dirty="0"/>
          </a:p>
        </p:txBody>
      </p:sp>
      <p:sp>
        <p:nvSpPr>
          <p:cNvPr id="5" name="Título 1"/>
          <p:cNvSpPr>
            <a:spLocks noGrp="1"/>
          </p:cNvSpPr>
          <p:nvPr>
            <p:ph type="title"/>
          </p:nvPr>
        </p:nvSpPr>
        <p:spPr>
          <a:xfrm>
            <a:off x="467544" y="5805264"/>
            <a:ext cx="8229600" cy="648072"/>
          </a:xfrm>
        </p:spPr>
        <p:txBody>
          <a:bodyPr>
            <a:normAutofit/>
          </a:bodyPr>
          <a:lstStyle/>
          <a:p>
            <a:pPr algn="ctr"/>
            <a:r>
              <a:rPr lang="pt-BR" sz="3200" b="1" dirty="0">
                <a:solidFill>
                  <a:srgbClr val="FF0000"/>
                </a:solidFill>
              </a:rPr>
              <a:t>Novos conceitos</a:t>
            </a:r>
            <a:endParaRPr lang="pt-BR" sz="32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2920" y="5877272"/>
            <a:ext cx="8183880" cy="576064"/>
          </a:xfrm>
        </p:spPr>
        <p:txBody>
          <a:bodyPr>
            <a:normAutofit fontScale="90000"/>
          </a:bodyPr>
          <a:lstStyle/>
          <a:p>
            <a:pPr algn="ctr"/>
            <a:r>
              <a:rPr lang="pt-BR" dirty="0" smtClean="0">
                <a:solidFill>
                  <a:srgbClr val="FF0000"/>
                </a:solidFill>
              </a:rPr>
              <a:t>Ambiente Hospitalar</a:t>
            </a:r>
            <a:endParaRPr lang="pt-BR" dirty="0">
              <a:solidFill>
                <a:srgbClr val="FF0000"/>
              </a:solidFill>
            </a:endParaRPr>
          </a:p>
        </p:txBody>
      </p:sp>
      <p:sp>
        <p:nvSpPr>
          <p:cNvPr id="3" name="Espaço Reservado para Conteúdo 2"/>
          <p:cNvSpPr>
            <a:spLocks noGrp="1"/>
          </p:cNvSpPr>
          <p:nvPr>
            <p:ph idx="1"/>
          </p:nvPr>
        </p:nvSpPr>
        <p:spPr>
          <a:xfrm>
            <a:off x="502920" y="746376"/>
            <a:ext cx="8183880" cy="5346920"/>
          </a:xfrm>
        </p:spPr>
        <p:txBody>
          <a:bodyPr>
            <a:normAutofit fontScale="55000" lnSpcReduction="20000"/>
          </a:bodyPr>
          <a:lstStyle/>
          <a:p>
            <a:pPr>
              <a:lnSpc>
                <a:spcPct val="120000"/>
              </a:lnSpc>
              <a:buFont typeface="Wingdings" pitchFamily="2" charset="2"/>
              <a:buChar char="v"/>
            </a:pPr>
            <a:r>
              <a:rPr lang="pt-BR" sz="3300" dirty="0"/>
              <a:t>Quantas vezes por dia, a gente para e olha para os lados, procurando ver ou entender o ambiente de trabalho em que estamos vivendo nossas 24 horas de vida? Atrevo-me a dizer que raramente. Na correria dos dias, dos plantões, o que fazemos quando possível é olhar para o relógio. </a:t>
            </a:r>
            <a:endParaRPr lang="pt-BR" sz="3300" dirty="0" smtClean="0"/>
          </a:p>
          <a:p>
            <a:pPr>
              <a:lnSpc>
                <a:spcPct val="120000"/>
              </a:lnSpc>
              <a:buNone/>
            </a:pPr>
            <a:endParaRPr lang="pt-BR" sz="3300" dirty="0"/>
          </a:p>
          <a:p>
            <a:pPr>
              <a:lnSpc>
                <a:spcPct val="120000"/>
              </a:lnSpc>
              <a:buFont typeface="Wingdings" pitchFamily="2" charset="2"/>
              <a:buChar char="v"/>
            </a:pPr>
            <a:r>
              <a:rPr lang="pt-BR" sz="3300" dirty="0"/>
              <a:t>Mas precisamos tornar uma rotina a parada no meio do dia ou da noite para olharmos pra nós mesmos e nossos colegas, procurando enxergar esse ambiente de trabalho. Nosso ambiente é absolutamente revestido de camadas e camadas de estresse, muitas das quais nem percebemos, ou melhor, não entendemos como fatores determinantes do estresse</a:t>
            </a:r>
            <a:r>
              <a:rPr lang="pt-BR" sz="3300" dirty="0" smtClean="0"/>
              <a:t>.</a:t>
            </a:r>
          </a:p>
          <a:p>
            <a:pPr>
              <a:lnSpc>
                <a:spcPct val="120000"/>
              </a:lnSpc>
              <a:buNone/>
            </a:pPr>
            <a:endParaRPr lang="pt-BR" sz="3300" dirty="0"/>
          </a:p>
          <a:p>
            <a:pPr>
              <a:lnSpc>
                <a:spcPct val="120000"/>
              </a:lnSpc>
              <a:buFont typeface="Wingdings" pitchFamily="2" charset="2"/>
              <a:buChar char="v"/>
            </a:pPr>
            <a:r>
              <a:rPr lang="pt-BR" sz="3300" dirty="0"/>
              <a:t>Para entendermos melhor, vamos falar sobre os diferentes fatores que tornam cada esquina de um Hospital ou Clínica uma bomba relógio pronta a explodir.</a:t>
            </a:r>
          </a:p>
          <a:p>
            <a:pPr>
              <a:buNone/>
            </a:pPr>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5805264"/>
            <a:ext cx="8183880" cy="648072"/>
          </a:xfrm>
        </p:spPr>
        <p:txBody>
          <a:bodyPr>
            <a:normAutofit fontScale="90000"/>
          </a:bodyPr>
          <a:lstStyle/>
          <a:p>
            <a:pPr algn="ctr"/>
            <a:r>
              <a:rPr lang="pt-BR" b="1" dirty="0" smtClean="0">
                <a:solidFill>
                  <a:srgbClr val="FF0000"/>
                </a:solidFill>
              </a:rPr>
              <a:t/>
            </a:r>
            <a:br>
              <a:rPr lang="pt-BR" b="1" dirty="0" smtClean="0">
                <a:solidFill>
                  <a:srgbClr val="FF0000"/>
                </a:solidFill>
              </a:rPr>
            </a:br>
            <a:r>
              <a:rPr lang="pt-BR" b="1" dirty="0" smtClean="0">
                <a:solidFill>
                  <a:srgbClr val="FF0000"/>
                </a:solidFill>
              </a:rPr>
              <a:t>Ambiente Hospitalar</a:t>
            </a:r>
            <a:endParaRPr lang="pt-BR" dirty="0">
              <a:solidFill>
                <a:srgbClr val="FF0000"/>
              </a:solidFill>
            </a:endParaRPr>
          </a:p>
        </p:txBody>
      </p:sp>
      <p:pic>
        <p:nvPicPr>
          <p:cNvPr id="4" name="Espaço Reservado para Conteúdo 3" descr="CHARGE HOSPITAL.jpg"/>
          <p:cNvPicPr>
            <a:picLocks noGrp="1" noChangeAspect="1"/>
          </p:cNvPicPr>
          <p:nvPr>
            <p:ph idx="1"/>
          </p:nvPr>
        </p:nvPicPr>
        <p:blipFill>
          <a:blip r:embed="rId2" cstate="print"/>
          <a:stretch>
            <a:fillRect/>
          </a:stretch>
        </p:blipFill>
        <p:spPr>
          <a:xfrm>
            <a:off x="927336" y="500386"/>
            <a:ext cx="7317072" cy="530487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2920" y="530352"/>
            <a:ext cx="8183880" cy="5418928"/>
          </a:xfrm>
        </p:spPr>
        <p:txBody>
          <a:bodyPr>
            <a:normAutofit fontScale="47500" lnSpcReduction="20000"/>
          </a:bodyPr>
          <a:lstStyle/>
          <a:p>
            <a:pPr marL="265113" lvl="0" indent="-265113">
              <a:lnSpc>
                <a:spcPct val="120000"/>
              </a:lnSpc>
              <a:buFont typeface="Wingdings" pitchFamily="2" charset="2"/>
              <a:buChar char="v"/>
            </a:pPr>
            <a:r>
              <a:rPr lang="pt-BR" sz="3400" b="1" dirty="0"/>
              <a:t>Série de riscos </a:t>
            </a:r>
            <a:endParaRPr lang="pt-BR" sz="3400" dirty="0"/>
          </a:p>
          <a:p>
            <a:pPr marL="265113" indent="-265113">
              <a:lnSpc>
                <a:spcPct val="120000"/>
              </a:lnSpc>
              <a:buNone/>
            </a:pPr>
            <a:r>
              <a:rPr lang="pt-BR" sz="3400" dirty="0" smtClean="0"/>
              <a:t>	Químicos</a:t>
            </a:r>
            <a:r>
              <a:rPr lang="pt-BR" sz="3400" dirty="0"/>
              <a:t>, físicos e </a:t>
            </a:r>
            <a:r>
              <a:rPr lang="pt-BR" sz="3400" dirty="0" smtClean="0"/>
              <a:t>biológicos</a:t>
            </a:r>
          </a:p>
          <a:p>
            <a:pPr marL="265113" indent="-265113">
              <a:lnSpc>
                <a:spcPct val="120000"/>
              </a:lnSpc>
              <a:buNone/>
            </a:pPr>
            <a:endParaRPr lang="pt-BR" sz="3400" dirty="0"/>
          </a:p>
          <a:p>
            <a:pPr marL="265113" indent="-265113">
              <a:lnSpc>
                <a:spcPct val="120000"/>
              </a:lnSpc>
              <a:buFont typeface="Wingdings" pitchFamily="2" charset="2"/>
              <a:buChar char="v"/>
            </a:pPr>
            <a:r>
              <a:rPr lang="pt-BR" sz="3400" dirty="0"/>
              <a:t> </a:t>
            </a:r>
            <a:r>
              <a:rPr lang="pt-BR" sz="3400" b="1" dirty="0" smtClean="0"/>
              <a:t>Ambiente </a:t>
            </a:r>
            <a:r>
              <a:rPr lang="pt-BR" sz="3400" b="1" dirty="0"/>
              <a:t>de tristeza</a:t>
            </a:r>
            <a:endParaRPr lang="pt-BR" sz="3400" dirty="0"/>
          </a:p>
          <a:p>
            <a:pPr marL="265113" indent="-265113">
              <a:lnSpc>
                <a:spcPct val="120000"/>
              </a:lnSpc>
              <a:buNone/>
            </a:pPr>
            <a:r>
              <a:rPr lang="pt-BR" sz="3400" dirty="0" smtClean="0"/>
              <a:t>	É penoso </a:t>
            </a:r>
            <a:r>
              <a:rPr lang="pt-BR" sz="3400" dirty="0"/>
              <a:t>vivenciar o dia a dia dos pacientes e familiares, nem sempre podendo ajudar</a:t>
            </a:r>
          </a:p>
          <a:p>
            <a:pPr marL="265113" indent="-265113">
              <a:lnSpc>
                <a:spcPct val="120000"/>
              </a:lnSpc>
              <a:buNone/>
            </a:pPr>
            <a:r>
              <a:rPr lang="pt-BR" sz="3400" dirty="0"/>
              <a:t> </a:t>
            </a:r>
          </a:p>
          <a:p>
            <a:pPr marL="265113" lvl="0" indent="-265113">
              <a:lnSpc>
                <a:spcPct val="120000"/>
              </a:lnSpc>
              <a:buFont typeface="Wingdings" pitchFamily="2" charset="2"/>
              <a:buChar char="v"/>
            </a:pPr>
            <a:r>
              <a:rPr lang="pt-BR" sz="3400" b="1" dirty="0" smtClean="0"/>
              <a:t>Pressão</a:t>
            </a:r>
            <a:endParaRPr lang="pt-BR" sz="3400" dirty="0"/>
          </a:p>
          <a:p>
            <a:pPr marL="265113" lvl="0" indent="4763">
              <a:lnSpc>
                <a:spcPct val="120000"/>
              </a:lnSpc>
              <a:buNone/>
            </a:pPr>
            <a:r>
              <a:rPr lang="pt-BR" sz="3400" dirty="0" smtClean="0"/>
              <a:t>Trabalho </a:t>
            </a:r>
            <a:r>
              <a:rPr lang="pt-BR" sz="3400" dirty="0"/>
              <a:t>sem descanso, executar a tarefa a qualquer custo (</a:t>
            </a:r>
            <a:r>
              <a:rPr lang="pt-BR" sz="3400" b="1" i="1" dirty="0"/>
              <a:t>Síndrome de </a:t>
            </a:r>
            <a:r>
              <a:rPr lang="pt-BR" sz="3400" b="1" i="1" dirty="0" err="1"/>
              <a:t>Bornout</a:t>
            </a:r>
            <a:r>
              <a:rPr lang="pt-BR" sz="3400" dirty="0" smtClean="0"/>
              <a:t>)</a:t>
            </a:r>
            <a:endParaRPr lang="pt-BR" sz="3400" dirty="0"/>
          </a:p>
          <a:p>
            <a:pPr marL="265113" indent="454025">
              <a:lnSpc>
                <a:spcPct val="120000"/>
              </a:lnSpc>
              <a:buNone/>
            </a:pPr>
            <a:r>
              <a:rPr lang="pt-BR" dirty="0" smtClean="0"/>
              <a:t>A característica  do nosso trabalho é viver sob pressão </a:t>
            </a:r>
            <a:r>
              <a:rPr lang="pt-BR" dirty="0"/>
              <a:t>de outras pessoas (pressão hierárquica de médicos, enfermeiros, </a:t>
            </a:r>
            <a:r>
              <a:rPr lang="pt-BR" dirty="0" smtClean="0"/>
              <a:t>administradores e, </a:t>
            </a:r>
            <a:r>
              <a:rPr lang="pt-BR" dirty="0"/>
              <a:t>diante da irritação e estresse de terceiros (pacientes e acompanhantes), assim como pressão pelo trabalho não executado ou mal executado devido a excesso de pacientes e tarefas ao longo do plantão</a:t>
            </a:r>
            <a:r>
              <a:rPr lang="pt-BR" dirty="0" smtClean="0"/>
              <a:t>.</a:t>
            </a:r>
          </a:p>
          <a:p>
            <a:pPr marL="265113" indent="454025">
              <a:lnSpc>
                <a:spcPct val="120000"/>
              </a:lnSpc>
              <a:buNone/>
            </a:pPr>
            <a:r>
              <a:rPr lang="pt-BR" dirty="0" smtClean="0"/>
              <a:t>Não </a:t>
            </a:r>
            <a:r>
              <a:rPr lang="pt-BR" dirty="0"/>
              <a:t>são raros os casos em que é preciso assumir a tarefa de um colega que faltou – os índices de </a:t>
            </a:r>
            <a:r>
              <a:rPr lang="pt-BR" b="1" dirty="0"/>
              <a:t>absenteísmo</a:t>
            </a:r>
            <a:r>
              <a:rPr lang="pt-BR" dirty="0"/>
              <a:t> estão cada vez mais altos, </a:t>
            </a:r>
            <a:r>
              <a:rPr lang="pt-BR" b="1" dirty="0"/>
              <a:t>veremos isso na </a:t>
            </a:r>
            <a:r>
              <a:rPr lang="pt-BR" b="1" dirty="0" smtClean="0"/>
              <a:t>sequência</a:t>
            </a:r>
            <a:r>
              <a:rPr lang="pt-BR" dirty="0" smtClean="0"/>
              <a:t>. Depois disso </a:t>
            </a:r>
            <a:r>
              <a:rPr lang="pt-BR" dirty="0"/>
              <a:t>tudo, ainda existe o  </a:t>
            </a:r>
            <a:r>
              <a:rPr lang="pt-BR" dirty="0" smtClean="0"/>
              <a:t>da </a:t>
            </a:r>
            <a:r>
              <a:rPr lang="pt-BR" dirty="0"/>
              <a:t>confiança, principalmente nos casos de revezamento, quando é preciso confiar nas informações nem sempre fidedignas passadas pelos colegas do turno anterior. </a:t>
            </a:r>
            <a:r>
              <a:rPr lang="pt-BR" dirty="0" err="1" smtClean="0"/>
              <a:t>Ex</a:t>
            </a:r>
            <a:r>
              <a:rPr lang="pt-BR" dirty="0" smtClean="0"/>
              <a:t>: Quase todos os hospitais tem ala psiquiátrica, onde os pacientes podem fumar. Os funcionários acabam fumando junto, porque precisam acender o cigarro e ficar vigiando.</a:t>
            </a:r>
            <a:endParaRPr lang="pt-BR" dirty="0"/>
          </a:p>
        </p:txBody>
      </p:sp>
      <p:sp>
        <p:nvSpPr>
          <p:cNvPr id="5" name="Título 1"/>
          <p:cNvSpPr>
            <a:spLocks noGrp="1"/>
          </p:cNvSpPr>
          <p:nvPr>
            <p:ph type="title"/>
          </p:nvPr>
        </p:nvSpPr>
        <p:spPr>
          <a:xfrm>
            <a:off x="502920" y="5877272"/>
            <a:ext cx="8183880" cy="576064"/>
          </a:xfrm>
        </p:spPr>
        <p:txBody>
          <a:bodyPr>
            <a:normAutofit fontScale="90000"/>
          </a:bodyPr>
          <a:lstStyle/>
          <a:p>
            <a:pPr algn="ctr"/>
            <a:r>
              <a:rPr lang="pt-BR" dirty="0" smtClean="0">
                <a:solidFill>
                  <a:srgbClr val="FF0000"/>
                </a:solidFill>
              </a:rPr>
              <a:t>Ambiente Hospitalar</a:t>
            </a:r>
            <a:endParaRPr lang="pt-BR"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2920" y="5661248"/>
            <a:ext cx="8183880" cy="864096"/>
          </a:xfrm>
        </p:spPr>
        <p:txBody>
          <a:bodyPr/>
          <a:lstStyle/>
          <a:p>
            <a:pPr algn="ctr"/>
            <a:r>
              <a:rPr lang="pt-BR" b="1" dirty="0" smtClean="0">
                <a:solidFill>
                  <a:srgbClr val="FF0000"/>
                </a:solidFill>
              </a:rPr>
              <a:t>Síndrome de </a:t>
            </a:r>
            <a:r>
              <a:rPr lang="pt-BR" b="1" dirty="0" err="1" smtClean="0">
                <a:solidFill>
                  <a:srgbClr val="FF0000"/>
                </a:solidFill>
              </a:rPr>
              <a:t>Bornout</a:t>
            </a:r>
            <a:endParaRPr lang="pt-BR" dirty="0">
              <a:solidFill>
                <a:srgbClr val="FF0000"/>
              </a:solidFill>
            </a:endParaRPr>
          </a:p>
        </p:txBody>
      </p:sp>
      <p:sp>
        <p:nvSpPr>
          <p:cNvPr id="3" name="Espaço Reservado para Conteúdo 2"/>
          <p:cNvSpPr>
            <a:spLocks noGrp="1"/>
          </p:cNvSpPr>
          <p:nvPr>
            <p:ph idx="1"/>
          </p:nvPr>
        </p:nvSpPr>
        <p:spPr/>
        <p:txBody>
          <a:bodyPr>
            <a:normAutofit/>
          </a:bodyPr>
          <a:lstStyle/>
          <a:p>
            <a:pPr lvl="0">
              <a:buNone/>
            </a:pPr>
            <a:r>
              <a:rPr lang="pt-BR" dirty="0" smtClean="0"/>
              <a:t> </a:t>
            </a:r>
            <a:endParaRPr lang="pt-BR" dirty="0"/>
          </a:p>
        </p:txBody>
      </p:sp>
      <p:pic>
        <p:nvPicPr>
          <p:cNvPr id="4" name="Imagem 3" descr="Sindrome de Burnout.jpg"/>
          <p:cNvPicPr>
            <a:picLocks noChangeAspect="1"/>
          </p:cNvPicPr>
          <p:nvPr/>
        </p:nvPicPr>
        <p:blipFill>
          <a:blip r:embed="rId2" cstate="print"/>
          <a:stretch>
            <a:fillRect/>
          </a:stretch>
        </p:blipFill>
        <p:spPr>
          <a:xfrm>
            <a:off x="589057" y="692696"/>
            <a:ext cx="7990638" cy="482453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620688"/>
            <a:ext cx="8229600" cy="5472608"/>
          </a:xfrm>
        </p:spPr>
        <p:txBody>
          <a:bodyPr>
            <a:normAutofit fontScale="47500" lnSpcReduction="20000"/>
          </a:bodyPr>
          <a:lstStyle/>
          <a:p>
            <a:pPr lvl="0">
              <a:lnSpc>
                <a:spcPct val="120000"/>
              </a:lnSpc>
              <a:buFont typeface="Wingdings" pitchFamily="2" charset="2"/>
              <a:buChar char="v"/>
            </a:pPr>
            <a:r>
              <a:rPr lang="pt-BR" sz="2900" b="1" dirty="0"/>
              <a:t>Departamentalização ou segmentação</a:t>
            </a:r>
            <a:endParaRPr lang="pt-BR" sz="2900" dirty="0"/>
          </a:p>
          <a:p>
            <a:pPr>
              <a:lnSpc>
                <a:spcPct val="120000"/>
              </a:lnSpc>
              <a:buNone/>
            </a:pPr>
            <a:r>
              <a:rPr lang="pt-BR" sz="2900" dirty="0" smtClean="0"/>
              <a:t>	Um </a:t>
            </a:r>
            <a:r>
              <a:rPr lang="pt-BR" sz="2900" dirty="0"/>
              <a:t>hospital é um somatório de “tribos” responsáveis por múltiplas tarefas que concorrem entre si para o resultado final esperado, que é a cura das doenças num curto espaço de tempo. Isto porque, quanto maior for o tempo de internação, maior será o desequilíbrio financeiro da instituição, o que os administradores não admitem.</a:t>
            </a:r>
          </a:p>
          <a:p>
            <a:pPr>
              <a:lnSpc>
                <a:spcPct val="120000"/>
              </a:lnSpc>
              <a:buNone/>
            </a:pPr>
            <a:endParaRPr lang="pt-BR" sz="2900" dirty="0" smtClean="0"/>
          </a:p>
          <a:p>
            <a:pPr>
              <a:lnSpc>
                <a:spcPct val="120000"/>
              </a:lnSpc>
              <a:buFont typeface="Wingdings" pitchFamily="2" charset="2"/>
              <a:buChar char="v"/>
            </a:pPr>
            <a:r>
              <a:rPr lang="pt-BR" sz="2900" b="1" dirty="0" smtClean="0"/>
              <a:t>Trabalho </a:t>
            </a:r>
            <a:r>
              <a:rPr lang="pt-BR" sz="2900" b="1" dirty="0"/>
              <a:t>em equipe</a:t>
            </a:r>
            <a:endParaRPr lang="pt-BR" sz="2900" dirty="0"/>
          </a:p>
          <a:p>
            <a:pPr>
              <a:lnSpc>
                <a:spcPct val="120000"/>
              </a:lnSpc>
              <a:buNone/>
            </a:pPr>
            <a:r>
              <a:rPr lang="pt-BR" sz="2900" dirty="0" smtClean="0"/>
              <a:t>	Apesar </a:t>
            </a:r>
            <a:r>
              <a:rPr lang="pt-BR" sz="2900" dirty="0"/>
              <a:t>de um clima em geral de camaradagem, a realidade nem sempre corresponde da mesma forma. São muitos os fatores emocionais característicos da raça humana que se confrontam: tristeza, alegria, felicidade, amor, paixão, ódio, antipatia, ciúmes, desencanto, decepção, etc. </a:t>
            </a:r>
            <a:endParaRPr lang="pt-BR" sz="2900" dirty="0" smtClean="0"/>
          </a:p>
          <a:p>
            <a:pPr>
              <a:lnSpc>
                <a:spcPct val="120000"/>
              </a:lnSpc>
              <a:buNone/>
            </a:pPr>
            <a:endParaRPr lang="pt-BR" sz="2900" dirty="0"/>
          </a:p>
          <a:p>
            <a:pPr>
              <a:lnSpc>
                <a:spcPct val="120000"/>
              </a:lnSpc>
              <a:buNone/>
            </a:pPr>
            <a:r>
              <a:rPr lang="pt-BR" sz="2900" dirty="0" smtClean="0"/>
              <a:t>	Mais </a:t>
            </a:r>
            <a:r>
              <a:rPr lang="pt-BR" sz="2900" dirty="0"/>
              <a:t>do que isso, muitas das vezes o comprometimento de um, não é o mesmo do seu colega de trabalho, e embora muito empenhado no que faz, não há um reconhecimento diferenciado por parte dos demais. Isto gera descontentamento, revolta, irritabilidade e desânimo em relação às tarefas desempenhadas</a:t>
            </a:r>
            <a:r>
              <a:rPr lang="pt-BR" sz="2900" dirty="0" smtClean="0"/>
              <a:t>.</a:t>
            </a:r>
          </a:p>
          <a:p>
            <a:pPr>
              <a:lnSpc>
                <a:spcPct val="120000"/>
              </a:lnSpc>
              <a:buNone/>
            </a:pPr>
            <a:endParaRPr lang="pt-BR" sz="2900" dirty="0"/>
          </a:p>
          <a:p>
            <a:pPr>
              <a:lnSpc>
                <a:spcPct val="120000"/>
              </a:lnSpc>
              <a:buNone/>
            </a:pPr>
            <a:r>
              <a:rPr lang="pt-BR" sz="2900" dirty="0" smtClean="0"/>
              <a:t>	E </a:t>
            </a:r>
            <a:r>
              <a:rPr lang="pt-BR" sz="2900" dirty="0"/>
              <a:t>uma novidade começa a ser implantada, que é a </a:t>
            </a:r>
            <a:r>
              <a:rPr lang="pt-BR" sz="2900" b="1" dirty="0"/>
              <a:t>divisão do número de pacientes pelo número de profissionais nos turnos</a:t>
            </a:r>
            <a:r>
              <a:rPr lang="pt-BR" sz="2900" dirty="0"/>
              <a:t>. Se, por acaso, um dos grupos for somente de casos graves, o profissional fica sobrecarregado e, nem sempre pode contar com o apoio dos demais funcionários. </a:t>
            </a:r>
          </a:p>
          <a:p>
            <a:endParaRPr lang="pt-BR" dirty="0"/>
          </a:p>
        </p:txBody>
      </p:sp>
      <p:sp>
        <p:nvSpPr>
          <p:cNvPr id="5" name="Título 1"/>
          <p:cNvSpPr>
            <a:spLocks noGrp="1"/>
          </p:cNvSpPr>
          <p:nvPr>
            <p:ph type="title"/>
          </p:nvPr>
        </p:nvSpPr>
        <p:spPr>
          <a:xfrm>
            <a:off x="502920" y="5877272"/>
            <a:ext cx="8183880" cy="576064"/>
          </a:xfrm>
        </p:spPr>
        <p:txBody>
          <a:bodyPr>
            <a:normAutofit fontScale="90000"/>
          </a:bodyPr>
          <a:lstStyle/>
          <a:p>
            <a:pPr algn="ctr"/>
            <a:r>
              <a:rPr lang="pt-BR" dirty="0" smtClean="0">
                <a:solidFill>
                  <a:srgbClr val="FF0000"/>
                </a:solidFill>
              </a:rPr>
              <a:t>Ambiente Hospitalar</a:t>
            </a:r>
            <a:endParaRPr lang="pt-BR"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3933056"/>
            <a:ext cx="7560840" cy="1771640"/>
          </a:xfrm>
        </p:spPr>
        <p:txBody>
          <a:bodyPr>
            <a:noAutofit/>
          </a:bodyPr>
          <a:lstStyle/>
          <a:p>
            <a:pPr algn="ctr"/>
            <a:r>
              <a:rPr lang="pt-BR" sz="4000" dirty="0" smtClean="0">
                <a:solidFill>
                  <a:srgbClr val="FF0000"/>
                </a:solidFill>
              </a:rPr>
              <a:t>Porque adoecem os trabalhadores da saúde?</a:t>
            </a:r>
            <a:endParaRPr lang="pt-BR" sz="4000" dirty="0">
              <a:solidFill>
                <a:srgbClr val="FF0000"/>
              </a:solidFill>
            </a:endParaRPr>
          </a:p>
        </p:txBody>
      </p:sp>
      <p:sp>
        <p:nvSpPr>
          <p:cNvPr id="3" name="Espaço Reservado para Conteúdo 2"/>
          <p:cNvSpPr>
            <a:spLocks noGrp="1"/>
          </p:cNvSpPr>
          <p:nvPr>
            <p:ph idx="1"/>
          </p:nvPr>
        </p:nvSpPr>
        <p:spPr>
          <a:xfrm>
            <a:off x="467544" y="1484784"/>
            <a:ext cx="8183880" cy="2520280"/>
          </a:xfrm>
        </p:spPr>
        <p:txBody>
          <a:bodyPr>
            <a:normAutofit/>
          </a:bodyPr>
          <a:lstStyle/>
          <a:p>
            <a:pPr algn="ctr">
              <a:buNone/>
            </a:pPr>
            <a:r>
              <a:rPr lang="pt-BR" sz="3200" b="1" dirty="0" smtClean="0"/>
              <a:t>Somos os cuidadores </a:t>
            </a:r>
            <a:r>
              <a:rPr lang="pt-BR" sz="3200" b="1" dirty="0"/>
              <a:t>da vida e quem cuida da nossa vida? </a:t>
            </a:r>
            <a:r>
              <a:rPr lang="pt-BR" sz="3200" b="1" dirty="0" smtClean="0"/>
              <a:t>Esta </a:t>
            </a:r>
            <a:r>
              <a:rPr lang="pt-BR" sz="3200" b="1" dirty="0"/>
              <a:t>é a grande provocação que devemos nos </a:t>
            </a:r>
            <a:r>
              <a:rPr lang="pt-BR" sz="3200" b="1" dirty="0" smtClean="0"/>
              <a:t>fazer.</a:t>
            </a:r>
            <a:endParaRPr lang="pt-BR" sz="3200" dirty="0"/>
          </a:p>
          <a:p>
            <a:pPr algn="ctr"/>
            <a:endParaRPr lang="pt-BR"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5805264"/>
            <a:ext cx="8229600" cy="648072"/>
          </a:xfrm>
        </p:spPr>
        <p:txBody>
          <a:bodyPr>
            <a:normAutofit/>
          </a:bodyPr>
          <a:lstStyle/>
          <a:p>
            <a:pPr algn="ctr"/>
            <a:r>
              <a:rPr lang="pt-BR" sz="3200" b="1" dirty="0" smtClean="0">
                <a:solidFill>
                  <a:srgbClr val="FF0000"/>
                </a:solidFill>
              </a:rPr>
              <a:t>Ambiente Hospitalar</a:t>
            </a:r>
            <a:endParaRPr lang="pt-BR" sz="3200" dirty="0">
              <a:solidFill>
                <a:srgbClr val="FF0000"/>
              </a:solidFill>
            </a:endParaRPr>
          </a:p>
        </p:txBody>
      </p:sp>
      <p:sp>
        <p:nvSpPr>
          <p:cNvPr id="3" name="Espaço Reservado para Conteúdo 2"/>
          <p:cNvSpPr>
            <a:spLocks noGrp="1"/>
          </p:cNvSpPr>
          <p:nvPr>
            <p:ph idx="1"/>
          </p:nvPr>
        </p:nvSpPr>
        <p:spPr>
          <a:xfrm>
            <a:off x="467544" y="548680"/>
            <a:ext cx="8183880" cy="5328592"/>
          </a:xfrm>
        </p:spPr>
        <p:txBody>
          <a:bodyPr>
            <a:normAutofit/>
          </a:bodyPr>
          <a:lstStyle/>
          <a:p>
            <a:pPr lvl="0">
              <a:lnSpc>
                <a:spcPct val="120000"/>
              </a:lnSpc>
              <a:buFont typeface="Wingdings" pitchFamily="2" charset="2"/>
              <a:buChar char="v"/>
            </a:pPr>
            <a:r>
              <a:rPr lang="pt-BR" sz="1800" b="1" dirty="0"/>
              <a:t>Assédio moral</a:t>
            </a:r>
            <a:endParaRPr lang="pt-BR" sz="1800" dirty="0"/>
          </a:p>
          <a:p>
            <a:pPr marL="265113" indent="4763">
              <a:lnSpc>
                <a:spcPct val="120000"/>
              </a:lnSpc>
              <a:buNone/>
            </a:pPr>
            <a:r>
              <a:rPr lang="pt-BR" sz="1600" dirty="0"/>
              <a:t>Antes não entendido como tal, hoje está cada vez mais claro o processo de assédio moral vivido pelos trabalhadores. Pressionadas também pelos superiores, as chefias descarregam suas ansiedades sobre os seus funcionários, forçando o cumprimento de tarefas para as quais não existem recursos suficientes. Também os colegas acabam assediando, buscando culpados entre si para a frustração de não poderem realizar suas atividades da forma como gostariam. Mas o assédio moral acaba ocorrendo de forma vertical e horizontal (ou seja em algum momento, todos acabam sendo assediados, seja pela chefia ou pelo colega ao lado</a:t>
            </a:r>
            <a:r>
              <a:rPr lang="pt-BR" sz="1600" dirty="0" smtClean="0"/>
              <a:t>).</a:t>
            </a:r>
          </a:p>
          <a:p>
            <a:pPr>
              <a:lnSpc>
                <a:spcPct val="120000"/>
              </a:lnSpc>
              <a:buNone/>
            </a:pPr>
            <a:endParaRPr lang="pt-BR" sz="1600" dirty="0"/>
          </a:p>
          <a:p>
            <a:pPr>
              <a:lnSpc>
                <a:spcPct val="120000"/>
              </a:lnSpc>
              <a:buFont typeface="Wingdings" pitchFamily="2" charset="2"/>
              <a:buChar char="v"/>
            </a:pPr>
            <a:r>
              <a:rPr lang="pt-BR" sz="1800" b="1" dirty="0"/>
              <a:t>Exemplo simples de pressão:</a:t>
            </a:r>
            <a:endParaRPr lang="pt-BR" sz="1800" dirty="0"/>
          </a:p>
          <a:p>
            <a:pPr marL="265113" indent="4763">
              <a:lnSpc>
                <a:spcPct val="120000"/>
              </a:lnSpc>
              <a:buNone/>
            </a:pPr>
            <a:r>
              <a:rPr lang="pt-BR" sz="1600" dirty="0"/>
              <a:t>Um dos problemas do pessoal do </a:t>
            </a:r>
            <a:r>
              <a:rPr lang="pt-BR" sz="1600" b="1" dirty="0"/>
              <a:t>turno da noite</a:t>
            </a:r>
            <a:r>
              <a:rPr lang="pt-BR" sz="1600" dirty="0"/>
              <a:t>: no </a:t>
            </a:r>
            <a:r>
              <a:rPr lang="pt-BR" sz="1600" b="1" dirty="0"/>
              <a:t>encerramento</a:t>
            </a:r>
            <a:r>
              <a:rPr lang="pt-BR" sz="1600" dirty="0"/>
              <a:t> do turno, às </a:t>
            </a:r>
            <a:r>
              <a:rPr lang="pt-BR" sz="1600" b="1" dirty="0"/>
              <a:t>06h</a:t>
            </a:r>
            <a:r>
              <a:rPr lang="pt-BR" sz="1600" dirty="0"/>
              <a:t> da manhã, o trabalhador precisa juntar as </a:t>
            </a:r>
            <a:r>
              <a:rPr lang="pt-BR" sz="1600" b="1" dirty="0"/>
              <a:t>preparações</a:t>
            </a:r>
            <a:r>
              <a:rPr lang="pt-BR" sz="1600" dirty="0"/>
              <a:t> para cirurgia, mais as </a:t>
            </a:r>
            <a:r>
              <a:rPr lang="pt-BR" sz="1600" b="1" dirty="0"/>
              <a:t>medicações</a:t>
            </a:r>
            <a:r>
              <a:rPr lang="pt-BR" sz="1600" dirty="0"/>
              <a:t> dos três horários: 12 em 12; 8 em 8 e 2 em 2. Isto, independente do cansaço do plantão e da hora de </a:t>
            </a:r>
            <a:r>
              <a:rPr lang="pt-BR" sz="1600" dirty="0" smtClean="0"/>
              <a:t>saída.</a:t>
            </a:r>
            <a:endParaRPr lang="pt-BR"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5733256"/>
            <a:ext cx="8229600" cy="720080"/>
          </a:xfrm>
        </p:spPr>
        <p:txBody>
          <a:bodyPr>
            <a:normAutofit/>
          </a:bodyPr>
          <a:lstStyle/>
          <a:p>
            <a:pPr algn="ctr"/>
            <a:r>
              <a:rPr lang="pt-BR" sz="2800" b="1" dirty="0" smtClean="0">
                <a:solidFill>
                  <a:srgbClr val="FF0000"/>
                </a:solidFill>
              </a:rPr>
              <a:t>Superlotação e sobrecarga de trabalho</a:t>
            </a:r>
            <a:endParaRPr lang="pt-BR" sz="2800" dirty="0">
              <a:solidFill>
                <a:srgbClr val="FF0000"/>
              </a:solidFill>
            </a:endParaRPr>
          </a:p>
        </p:txBody>
      </p:sp>
      <p:pic>
        <p:nvPicPr>
          <p:cNvPr id="6" name="Espaço Reservado para Conteúdo 5" descr="hospital lotado.jpg"/>
          <p:cNvPicPr>
            <a:picLocks noGrp="1" noChangeAspect="1"/>
          </p:cNvPicPr>
          <p:nvPr>
            <p:ph idx="1"/>
          </p:nvPr>
        </p:nvPicPr>
        <p:blipFill>
          <a:blip r:embed="rId2" cstate="print"/>
          <a:stretch>
            <a:fillRect/>
          </a:stretch>
        </p:blipFill>
        <p:spPr>
          <a:xfrm>
            <a:off x="820917" y="548680"/>
            <a:ext cx="7495499" cy="52565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2920" y="530352"/>
            <a:ext cx="8183880" cy="5346920"/>
          </a:xfrm>
        </p:spPr>
        <p:txBody>
          <a:bodyPr>
            <a:normAutofit fontScale="85000" lnSpcReduction="20000"/>
          </a:bodyPr>
          <a:lstStyle/>
          <a:p>
            <a:pPr lvl="0">
              <a:buFont typeface="Wingdings" pitchFamily="2" charset="2"/>
              <a:buChar char="v"/>
            </a:pPr>
            <a:r>
              <a:rPr lang="pt-BR" b="1" dirty="0"/>
              <a:t>Riscos </a:t>
            </a:r>
            <a:r>
              <a:rPr lang="pt-BR" b="1" dirty="0" smtClean="0"/>
              <a:t>físicos</a:t>
            </a:r>
          </a:p>
          <a:p>
            <a:pPr lvl="0">
              <a:buFont typeface="Wingdings" pitchFamily="2" charset="2"/>
              <a:buChar char="v"/>
            </a:pPr>
            <a:endParaRPr lang="pt-BR" dirty="0"/>
          </a:p>
          <a:p>
            <a:pPr marL="265113" indent="4763">
              <a:lnSpc>
                <a:spcPct val="120000"/>
              </a:lnSpc>
              <a:buNone/>
            </a:pPr>
            <a:r>
              <a:rPr lang="pt-BR" dirty="0"/>
              <a:t>Um dos resultados do assédio (busca enlouquecida de realizar as múltiplas tarefas) é a constante correria e as consequentes </a:t>
            </a:r>
            <a:r>
              <a:rPr lang="pt-BR" dirty="0" err="1"/>
              <a:t>entorces</a:t>
            </a:r>
            <a:r>
              <a:rPr lang="pt-BR" dirty="0"/>
              <a:t>, quedas, choques, lesões desde as mais leves até as de difícil recuperação que ocorrem na coluna e, serviços repetitivos que causam ler/ </a:t>
            </a:r>
            <a:r>
              <a:rPr lang="pt-BR" dirty="0" err="1"/>
              <a:t>dort</a:t>
            </a:r>
            <a:r>
              <a:rPr lang="pt-BR" dirty="0"/>
              <a:t>. Contando-se ainda, com os problemas gerados pelo fator </a:t>
            </a:r>
            <a:r>
              <a:rPr lang="pt-BR" dirty="0" err="1"/>
              <a:t>ergonométrico</a:t>
            </a:r>
            <a:r>
              <a:rPr lang="pt-BR" dirty="0"/>
              <a:t> onde em função do peso (cada vez maior) dos pacientes, o manuseio dos mesmos torna-se um risco diário. Além disso, cabe lembrar que a maioria dos trabalhadores em saúde são mulheres. </a:t>
            </a:r>
          </a:p>
        </p:txBody>
      </p:sp>
      <p:sp>
        <p:nvSpPr>
          <p:cNvPr id="5" name="Título 1"/>
          <p:cNvSpPr>
            <a:spLocks noGrp="1"/>
          </p:cNvSpPr>
          <p:nvPr>
            <p:ph type="title"/>
          </p:nvPr>
        </p:nvSpPr>
        <p:spPr>
          <a:xfrm>
            <a:off x="502920" y="5877272"/>
            <a:ext cx="8183880" cy="576064"/>
          </a:xfrm>
        </p:spPr>
        <p:txBody>
          <a:bodyPr>
            <a:normAutofit fontScale="90000"/>
          </a:bodyPr>
          <a:lstStyle/>
          <a:p>
            <a:pPr algn="ctr"/>
            <a:r>
              <a:rPr lang="pt-BR" dirty="0" smtClean="0">
                <a:solidFill>
                  <a:srgbClr val="FF0000"/>
                </a:solidFill>
              </a:rPr>
              <a:t>Ambiente Hospitalar</a:t>
            </a:r>
            <a:endParaRPr lang="pt-BR"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2920" y="5301208"/>
            <a:ext cx="8183880" cy="1224136"/>
          </a:xfrm>
        </p:spPr>
        <p:txBody>
          <a:bodyPr/>
          <a:lstStyle/>
          <a:p>
            <a:pPr algn="ctr"/>
            <a:r>
              <a:rPr lang="pt-BR" b="1" dirty="0" smtClean="0">
                <a:solidFill>
                  <a:srgbClr val="FF0000"/>
                </a:solidFill>
              </a:rPr>
              <a:t>Ambiente Hospitalar</a:t>
            </a:r>
            <a:endParaRPr lang="pt-BR" dirty="0">
              <a:solidFill>
                <a:srgbClr val="FF0000"/>
              </a:solidFill>
            </a:endParaRPr>
          </a:p>
        </p:txBody>
      </p:sp>
      <p:pic>
        <p:nvPicPr>
          <p:cNvPr id="6" name="Imagem 5" descr="conceicao_620 lotado.jpg"/>
          <p:cNvPicPr>
            <a:picLocks noChangeAspect="1"/>
          </p:cNvPicPr>
          <p:nvPr/>
        </p:nvPicPr>
        <p:blipFill>
          <a:blip r:embed="rId2" cstate="print"/>
          <a:stretch>
            <a:fillRect/>
          </a:stretch>
        </p:blipFill>
        <p:spPr>
          <a:xfrm>
            <a:off x="611560" y="548680"/>
            <a:ext cx="3888432" cy="3136333"/>
          </a:xfrm>
          <a:prstGeom prst="rect">
            <a:avLst/>
          </a:prstGeom>
          <a:ln>
            <a:noFill/>
          </a:ln>
          <a:effectLst>
            <a:outerShdw blurRad="292100" dist="139700" dir="2700000" algn="tl" rotWithShape="0">
              <a:srgbClr val="333333">
                <a:alpha val="65000"/>
              </a:srgbClr>
            </a:outerShdw>
          </a:effectLst>
        </p:spPr>
      </p:pic>
      <p:pic>
        <p:nvPicPr>
          <p:cNvPr id="7" name="Imagem 6" descr="muitos espera.jpg"/>
          <p:cNvPicPr>
            <a:picLocks noChangeAspect="1"/>
          </p:cNvPicPr>
          <p:nvPr/>
        </p:nvPicPr>
        <p:blipFill>
          <a:blip r:embed="rId3" cstate="print"/>
          <a:stretch>
            <a:fillRect/>
          </a:stretch>
        </p:blipFill>
        <p:spPr>
          <a:xfrm>
            <a:off x="1110000" y="3429000"/>
            <a:ext cx="3966056" cy="2376264"/>
          </a:xfrm>
          <a:prstGeom prst="rect">
            <a:avLst/>
          </a:prstGeom>
          <a:ln>
            <a:noFill/>
          </a:ln>
          <a:effectLst>
            <a:outerShdw blurRad="292100" dist="139700" dir="2700000" algn="tl" rotWithShape="0">
              <a:srgbClr val="333333">
                <a:alpha val="65000"/>
              </a:srgbClr>
            </a:outerShdw>
          </a:effectLst>
        </p:spPr>
      </p:pic>
      <p:pic>
        <p:nvPicPr>
          <p:cNvPr id="4" name="Espaço Reservado para Conteúdo 3" descr="Risco.JPG"/>
          <p:cNvPicPr>
            <a:picLocks noGrp="1" noChangeAspect="1"/>
          </p:cNvPicPr>
          <p:nvPr>
            <p:ph idx="1"/>
          </p:nvPr>
        </p:nvPicPr>
        <p:blipFill>
          <a:blip r:embed="rId4" cstate="print"/>
          <a:stretch>
            <a:fillRect/>
          </a:stretch>
        </p:blipFill>
        <p:spPr>
          <a:xfrm>
            <a:off x="4427985" y="2999112"/>
            <a:ext cx="4147022" cy="2806152"/>
          </a:xfrm>
          <a:prstGeom prst="rect">
            <a:avLst/>
          </a:prstGeom>
          <a:ln>
            <a:noFill/>
          </a:ln>
          <a:effectLst>
            <a:outerShdw blurRad="292100" dist="139700" dir="2700000" algn="tl" rotWithShape="0">
              <a:srgbClr val="333333">
                <a:alpha val="65000"/>
              </a:srgbClr>
            </a:outerShdw>
          </a:effectLst>
        </p:spPr>
      </p:pic>
      <p:pic>
        <p:nvPicPr>
          <p:cNvPr id="5" name="Imagem 4" descr="atendimento pressao.jpg"/>
          <p:cNvPicPr>
            <a:picLocks noChangeAspect="1"/>
          </p:cNvPicPr>
          <p:nvPr/>
        </p:nvPicPr>
        <p:blipFill>
          <a:blip r:embed="rId5" cstate="print"/>
          <a:stretch>
            <a:fillRect/>
          </a:stretch>
        </p:blipFill>
        <p:spPr>
          <a:xfrm>
            <a:off x="4427985" y="548680"/>
            <a:ext cx="2157460" cy="28803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5589240"/>
            <a:ext cx="8183880" cy="864096"/>
          </a:xfrm>
        </p:spPr>
        <p:txBody>
          <a:bodyPr>
            <a:normAutofit/>
          </a:bodyPr>
          <a:lstStyle/>
          <a:p>
            <a:pPr algn="ctr"/>
            <a:r>
              <a:rPr lang="pt-BR" dirty="0" smtClean="0">
                <a:solidFill>
                  <a:srgbClr val="FF0000"/>
                </a:solidFill>
              </a:rPr>
              <a:t>Absenteísmo</a:t>
            </a:r>
            <a:endParaRPr lang="pt-BR" dirty="0">
              <a:solidFill>
                <a:srgbClr val="FF0000"/>
              </a:solidFill>
            </a:endParaRPr>
          </a:p>
        </p:txBody>
      </p:sp>
      <p:sp>
        <p:nvSpPr>
          <p:cNvPr id="3" name="Espaço Reservado para Conteúdo 2"/>
          <p:cNvSpPr>
            <a:spLocks noGrp="1"/>
          </p:cNvSpPr>
          <p:nvPr>
            <p:ph idx="1"/>
          </p:nvPr>
        </p:nvSpPr>
        <p:spPr>
          <a:xfrm>
            <a:off x="502920" y="530352"/>
            <a:ext cx="8183880" cy="5346920"/>
          </a:xfrm>
        </p:spPr>
        <p:txBody>
          <a:bodyPr>
            <a:normAutofit fontScale="85000" lnSpcReduction="20000"/>
          </a:bodyPr>
          <a:lstStyle/>
          <a:p>
            <a:pPr>
              <a:lnSpc>
                <a:spcPct val="110000"/>
              </a:lnSpc>
              <a:buFont typeface="Wingdings" pitchFamily="2" charset="2"/>
              <a:buChar char="v"/>
            </a:pPr>
            <a:r>
              <a:rPr lang="pt-BR" dirty="0"/>
              <a:t>Numa visão simples o termo </a:t>
            </a:r>
            <a:r>
              <a:rPr lang="pt-BR" b="1" dirty="0"/>
              <a:t>Absenteísmo</a:t>
            </a:r>
            <a:r>
              <a:rPr lang="pt-BR" dirty="0"/>
              <a:t> ou </a:t>
            </a:r>
            <a:r>
              <a:rPr lang="pt-BR" b="1" dirty="0"/>
              <a:t>absentismo</a:t>
            </a:r>
            <a:r>
              <a:rPr lang="pt-BR" dirty="0"/>
              <a:t> são expressões utilizadas para designar a falta do empregado ao trabalho. No entanto, há outra versão, que vai além e considera </a:t>
            </a:r>
            <a:r>
              <a:rPr lang="pt-BR" b="1" dirty="0"/>
              <a:t>Absenteísmo</a:t>
            </a:r>
            <a:r>
              <a:rPr lang="pt-BR" dirty="0"/>
              <a:t> qualquer ausência ao trabalho, tenha ela a razão que tiver</a:t>
            </a:r>
            <a:r>
              <a:rPr lang="pt-BR" dirty="0" smtClean="0"/>
              <a:t>.</a:t>
            </a:r>
          </a:p>
          <a:p>
            <a:pPr>
              <a:lnSpc>
                <a:spcPct val="110000"/>
              </a:lnSpc>
              <a:buFont typeface="Wingdings" pitchFamily="2" charset="2"/>
              <a:buChar char="v"/>
            </a:pPr>
            <a:endParaRPr lang="pt-BR" dirty="0"/>
          </a:p>
          <a:p>
            <a:pPr>
              <a:lnSpc>
                <a:spcPct val="110000"/>
              </a:lnSpc>
              <a:buFont typeface="Wingdings" pitchFamily="2" charset="2"/>
              <a:buChar char="v"/>
            </a:pPr>
            <a:r>
              <a:rPr lang="pt-BR" dirty="0"/>
              <a:t>Considerado um tema absolutamente complexo e de difícil gerenciamento, o </a:t>
            </a:r>
            <a:r>
              <a:rPr lang="pt-BR" b="1" dirty="0"/>
              <a:t>fenômeno</a:t>
            </a:r>
            <a:r>
              <a:rPr lang="pt-BR" dirty="0"/>
              <a:t> como é considerado, foi tema de um </a:t>
            </a:r>
            <a:r>
              <a:rPr lang="pt-BR" b="1" dirty="0"/>
              <a:t>estudo</a:t>
            </a:r>
            <a:r>
              <a:rPr lang="pt-BR" dirty="0"/>
              <a:t> realizado por </a:t>
            </a:r>
            <a:r>
              <a:rPr lang="pt-BR" b="1" dirty="0"/>
              <a:t>Alexandre Moraes Ramos e Ana Maria Ramos</a:t>
            </a:r>
            <a:r>
              <a:rPr lang="pt-BR" dirty="0"/>
              <a:t>, da Universidade do Vale do Itajaí – </a:t>
            </a:r>
            <a:r>
              <a:rPr lang="pt-BR" dirty="0" err="1"/>
              <a:t>Univali</a:t>
            </a:r>
            <a:r>
              <a:rPr lang="pt-BR" dirty="0"/>
              <a:t>, na Clínica Médica II do Hospital Universitário da Universidade Federal de Santa Catarina (HU-UFSC).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2920" y="818384"/>
            <a:ext cx="8183880" cy="5418928"/>
          </a:xfrm>
        </p:spPr>
        <p:txBody>
          <a:bodyPr>
            <a:normAutofit fontScale="70000" lnSpcReduction="20000"/>
          </a:bodyPr>
          <a:lstStyle/>
          <a:p>
            <a:pPr>
              <a:lnSpc>
                <a:spcPct val="120000"/>
              </a:lnSpc>
              <a:buFont typeface="Wingdings" pitchFamily="2" charset="2"/>
              <a:buChar char="v"/>
            </a:pPr>
            <a:r>
              <a:rPr lang="pt-BR" sz="2900" dirty="0"/>
              <a:t>Uma das primeiras observações a “olho nu” foi a constatação de que o fenômeno absenteísmo que atinge os profissionais da enfermagem vem preocupando e muito, já que as faltas frequentes ao trabalho repercutem na quantidade de recursos humanos, refletindo diretamente na qualidade da assistência prestada aos usuários. </a:t>
            </a:r>
            <a:endParaRPr lang="pt-BR" sz="2900" dirty="0" smtClean="0"/>
          </a:p>
          <a:p>
            <a:pPr>
              <a:lnSpc>
                <a:spcPct val="120000"/>
              </a:lnSpc>
              <a:buFont typeface="Wingdings" pitchFamily="2" charset="2"/>
              <a:buChar char="v"/>
            </a:pPr>
            <a:endParaRPr lang="pt-BR" sz="2900" dirty="0"/>
          </a:p>
          <a:p>
            <a:pPr>
              <a:lnSpc>
                <a:spcPct val="120000"/>
              </a:lnSpc>
              <a:buFont typeface="Wingdings" pitchFamily="2" charset="2"/>
              <a:buChar char="v"/>
            </a:pPr>
            <a:r>
              <a:rPr lang="pt-BR" sz="2900" dirty="0"/>
              <a:t>Outra constatação evidente diz que o absenteísmo constitui variável relevante quando se trata de dimensionar o quadro de pessoal para serviços como o plantão. Além do transtorno que causa ao conjunto da equipe de trabalho, o fenômeno gera descontentamento entre todos, em função da sobrecarga que acarreta aos presentes e em especial aos assíduos.</a:t>
            </a:r>
          </a:p>
          <a:p>
            <a:endParaRPr lang="pt-BR" dirty="0"/>
          </a:p>
        </p:txBody>
      </p:sp>
      <p:sp>
        <p:nvSpPr>
          <p:cNvPr id="5" name="Título 1"/>
          <p:cNvSpPr>
            <a:spLocks noGrp="1"/>
          </p:cNvSpPr>
          <p:nvPr>
            <p:ph type="title"/>
          </p:nvPr>
        </p:nvSpPr>
        <p:spPr>
          <a:xfrm>
            <a:off x="467544" y="5589240"/>
            <a:ext cx="8183880" cy="864096"/>
          </a:xfrm>
        </p:spPr>
        <p:txBody>
          <a:bodyPr>
            <a:normAutofit/>
          </a:bodyPr>
          <a:lstStyle/>
          <a:p>
            <a:pPr algn="ctr"/>
            <a:r>
              <a:rPr lang="pt-BR" dirty="0" smtClean="0">
                <a:solidFill>
                  <a:srgbClr val="FF0000"/>
                </a:solidFill>
              </a:rPr>
              <a:t>Absenteísmo</a:t>
            </a:r>
            <a:endParaRPr lang="pt-BR"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2920" y="530352"/>
            <a:ext cx="8183880" cy="5346920"/>
          </a:xfrm>
        </p:spPr>
        <p:txBody>
          <a:bodyPr>
            <a:normAutofit fontScale="70000" lnSpcReduction="20000"/>
          </a:bodyPr>
          <a:lstStyle/>
          <a:p>
            <a:pPr>
              <a:lnSpc>
                <a:spcPct val="120000"/>
              </a:lnSpc>
              <a:buFont typeface="Wingdings" pitchFamily="2" charset="2"/>
              <a:buChar char="v"/>
            </a:pPr>
            <a:r>
              <a:rPr lang="pt-BR" dirty="0"/>
              <a:t>Puxando para o nos estado, é bom lembrarmos, que há casos em que os afastamentos não são comunicados antes de iniciar o plantão, pegando a equipe de surpresa. Isto gera desconforto e apreensão entre todos. De outro lado, os afastamentos como já foi dito, obedecem a razões diferenciadas, mas também devemos avaliar o lado de quem assim procede e as suas motivações</a:t>
            </a:r>
            <a:r>
              <a:rPr lang="pt-BR" dirty="0" smtClean="0"/>
              <a:t>.</a:t>
            </a:r>
          </a:p>
          <a:p>
            <a:pPr>
              <a:lnSpc>
                <a:spcPct val="120000"/>
              </a:lnSpc>
              <a:buNone/>
            </a:pPr>
            <a:endParaRPr lang="pt-BR" dirty="0"/>
          </a:p>
          <a:p>
            <a:pPr>
              <a:lnSpc>
                <a:spcPct val="120000"/>
              </a:lnSpc>
              <a:buFont typeface="Wingdings" pitchFamily="2" charset="2"/>
              <a:buChar char="v"/>
            </a:pPr>
            <a:r>
              <a:rPr lang="pt-BR" dirty="0"/>
              <a:t>O absenteísmo normalmente acontece a partir de questões pessoais, especialmente envolvendo as mulheres que em pleno 2013 ainda sofrem as consequências de uma sociedade patriarcal, na qual voluntária ou involuntariamente as mulheres ainda dão satisfação a seus companheiros. </a:t>
            </a:r>
            <a:r>
              <a:rPr lang="pt-BR" dirty="0" smtClean="0"/>
              <a:t>Sem falar na falta de creches e de locais para consulta de seus filhos.</a:t>
            </a:r>
            <a:endParaRPr lang="pt-BR" dirty="0"/>
          </a:p>
          <a:p>
            <a:endParaRPr lang="pt-BR" dirty="0"/>
          </a:p>
        </p:txBody>
      </p:sp>
      <p:sp>
        <p:nvSpPr>
          <p:cNvPr id="5" name="Título 1"/>
          <p:cNvSpPr>
            <a:spLocks noGrp="1"/>
          </p:cNvSpPr>
          <p:nvPr>
            <p:ph type="title"/>
          </p:nvPr>
        </p:nvSpPr>
        <p:spPr>
          <a:xfrm>
            <a:off x="467544" y="5589240"/>
            <a:ext cx="8183880" cy="864096"/>
          </a:xfrm>
        </p:spPr>
        <p:txBody>
          <a:bodyPr>
            <a:normAutofit/>
          </a:bodyPr>
          <a:lstStyle/>
          <a:p>
            <a:pPr algn="ctr"/>
            <a:r>
              <a:rPr lang="pt-BR" dirty="0" smtClean="0">
                <a:solidFill>
                  <a:srgbClr val="FF0000"/>
                </a:solidFill>
              </a:rPr>
              <a:t>Absenteísmo</a:t>
            </a:r>
            <a:endParaRPr lang="pt-BR"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2920" y="5805264"/>
            <a:ext cx="8183880" cy="720080"/>
          </a:xfrm>
        </p:spPr>
        <p:txBody>
          <a:bodyPr/>
          <a:lstStyle/>
          <a:p>
            <a:pPr algn="ctr"/>
            <a:r>
              <a:rPr lang="pt-BR" b="1" dirty="0" err="1">
                <a:solidFill>
                  <a:srgbClr val="FF0000"/>
                </a:solidFill>
              </a:rPr>
              <a:t>Acreditação</a:t>
            </a:r>
            <a:r>
              <a:rPr lang="pt-BR" b="1" dirty="0">
                <a:solidFill>
                  <a:srgbClr val="FF0000"/>
                </a:solidFill>
              </a:rPr>
              <a:t> Hospitalar</a:t>
            </a:r>
            <a:endParaRPr lang="pt-BR" dirty="0">
              <a:solidFill>
                <a:srgbClr val="FF0000"/>
              </a:solidFill>
            </a:endParaRPr>
          </a:p>
        </p:txBody>
      </p:sp>
      <p:sp>
        <p:nvSpPr>
          <p:cNvPr id="3" name="Espaço Reservado para Conteúdo 2"/>
          <p:cNvSpPr>
            <a:spLocks noGrp="1"/>
          </p:cNvSpPr>
          <p:nvPr>
            <p:ph idx="1"/>
          </p:nvPr>
        </p:nvSpPr>
        <p:spPr>
          <a:xfrm>
            <a:off x="502920" y="530352"/>
            <a:ext cx="8183880" cy="5418928"/>
          </a:xfrm>
        </p:spPr>
        <p:txBody>
          <a:bodyPr>
            <a:normAutofit fontScale="77500" lnSpcReduction="20000"/>
          </a:bodyPr>
          <a:lstStyle/>
          <a:p>
            <a:pPr>
              <a:lnSpc>
                <a:spcPct val="120000"/>
              </a:lnSpc>
              <a:buFont typeface="Wingdings" pitchFamily="2" charset="2"/>
              <a:buChar char="v"/>
            </a:pPr>
            <a:r>
              <a:rPr lang="pt-BR" dirty="0"/>
              <a:t>Na pesquisa este item chama a atenção, porque pode ser um dos grandes causadores do assédio moral. </a:t>
            </a:r>
            <a:r>
              <a:rPr lang="pt-BR" b="1" dirty="0" err="1"/>
              <a:t>Acreditação</a:t>
            </a:r>
            <a:r>
              <a:rPr lang="pt-BR" b="1" dirty="0"/>
              <a:t> Hospitalar </a:t>
            </a:r>
            <a:r>
              <a:rPr lang="pt-BR" dirty="0"/>
              <a:t>é a outorga de um </a:t>
            </a:r>
            <a:r>
              <a:rPr lang="pt-BR" b="1" dirty="0"/>
              <a:t>certificado de avaliação</a:t>
            </a:r>
            <a:r>
              <a:rPr lang="pt-BR" dirty="0"/>
              <a:t> que é obtido a partir de um processo de avaliação externa, por meio do qual uma organização, em geral não governamental, avalia periodicamente as instituições de saúde para determinar se as mesmas atendem a um conjunto de padrões concebidos para melhorar a qualidade do cuidado ao paciente</a:t>
            </a:r>
            <a:r>
              <a:rPr lang="pt-BR" dirty="0" smtClean="0"/>
              <a:t>.</a:t>
            </a:r>
          </a:p>
          <a:p>
            <a:pPr>
              <a:lnSpc>
                <a:spcPct val="120000"/>
              </a:lnSpc>
              <a:buFont typeface="Wingdings" pitchFamily="2" charset="2"/>
              <a:buChar char="v"/>
            </a:pPr>
            <a:endParaRPr lang="pt-BR" dirty="0"/>
          </a:p>
          <a:p>
            <a:pPr>
              <a:lnSpc>
                <a:spcPct val="120000"/>
              </a:lnSpc>
              <a:buFont typeface="Wingdings" pitchFamily="2" charset="2"/>
              <a:buChar char="v"/>
            </a:pPr>
            <a:r>
              <a:rPr lang="pt-BR" b="1" dirty="0"/>
              <a:t>Sem</a:t>
            </a:r>
            <a:r>
              <a:rPr lang="pt-BR" dirty="0"/>
              <a:t> esta certificação, isto se torna um </a:t>
            </a:r>
            <a:r>
              <a:rPr lang="pt-BR" b="1" dirty="0"/>
              <a:t>ponto fraco</a:t>
            </a:r>
            <a:r>
              <a:rPr lang="pt-BR" dirty="0"/>
              <a:t> para a instituição, porque para obter a </a:t>
            </a:r>
            <a:r>
              <a:rPr lang="pt-BR" b="1" dirty="0" err="1"/>
              <a:t>Acreditação</a:t>
            </a:r>
            <a:r>
              <a:rPr lang="pt-BR" dirty="0"/>
              <a:t> terá que gerenciar o absenteísmo e evitar suas consequências.</a:t>
            </a:r>
          </a:p>
          <a:p>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2920" y="530352"/>
            <a:ext cx="8183880" cy="5346920"/>
          </a:xfrm>
        </p:spPr>
        <p:txBody>
          <a:bodyPr>
            <a:normAutofit fontScale="92500"/>
          </a:bodyPr>
          <a:lstStyle/>
          <a:p>
            <a:pPr>
              <a:buNone/>
            </a:pPr>
            <a:r>
              <a:rPr lang="pt-BR" dirty="0" smtClean="0"/>
              <a:t>	Na análise </a:t>
            </a:r>
            <a:r>
              <a:rPr lang="pt-BR" dirty="0"/>
              <a:t>de identificação do Absenteísmo foram identificados três categorias</a:t>
            </a:r>
            <a:r>
              <a:rPr lang="pt-BR" dirty="0" smtClean="0"/>
              <a:t>:</a:t>
            </a:r>
          </a:p>
          <a:p>
            <a:pPr>
              <a:buNone/>
            </a:pPr>
            <a:endParaRPr lang="pt-BR" dirty="0"/>
          </a:p>
          <a:p>
            <a:pPr>
              <a:buFont typeface="Wingdings" pitchFamily="2" charset="2"/>
              <a:buChar char="v"/>
            </a:pPr>
            <a:r>
              <a:rPr lang="pt-BR" b="1" dirty="0"/>
              <a:t>Saúde</a:t>
            </a:r>
            <a:r>
              <a:rPr lang="pt-BR" dirty="0"/>
              <a:t>: licenças para tratamento de saúde;</a:t>
            </a:r>
          </a:p>
          <a:p>
            <a:pPr>
              <a:buFont typeface="Wingdings" pitchFamily="2" charset="2"/>
              <a:buChar char="v"/>
            </a:pPr>
            <a:r>
              <a:rPr lang="pt-BR" b="1" dirty="0"/>
              <a:t>Capacitação</a:t>
            </a:r>
            <a:r>
              <a:rPr lang="pt-BR" dirty="0"/>
              <a:t>: afastamentos pra formação, treinamentos e cursos de aperfeiçoamento;</a:t>
            </a:r>
          </a:p>
          <a:p>
            <a:pPr>
              <a:buFont typeface="Wingdings" pitchFamily="2" charset="2"/>
              <a:buChar char="v"/>
            </a:pPr>
            <a:r>
              <a:rPr lang="pt-BR" b="1" dirty="0"/>
              <a:t>Outros</a:t>
            </a:r>
            <a:r>
              <a:rPr lang="pt-BR" dirty="0"/>
              <a:t>: falta injustificada, falta abonada, licença por acidente de trabalho, licença gestante, licença para acompanhamento de doença em família, licença gala, licença nojo, licença paternidade e suspensão.</a:t>
            </a:r>
          </a:p>
          <a:p>
            <a:pPr>
              <a:buNone/>
            </a:pPr>
            <a:endParaRPr lang="pt-BR" dirty="0"/>
          </a:p>
        </p:txBody>
      </p:sp>
      <p:sp>
        <p:nvSpPr>
          <p:cNvPr id="5" name="Título 1"/>
          <p:cNvSpPr>
            <a:spLocks noGrp="1"/>
          </p:cNvSpPr>
          <p:nvPr>
            <p:ph type="title"/>
          </p:nvPr>
        </p:nvSpPr>
        <p:spPr>
          <a:xfrm>
            <a:off x="502920" y="5805264"/>
            <a:ext cx="8183880" cy="720080"/>
          </a:xfrm>
        </p:spPr>
        <p:txBody>
          <a:bodyPr/>
          <a:lstStyle/>
          <a:p>
            <a:pPr algn="ctr"/>
            <a:r>
              <a:rPr lang="pt-BR" b="1" dirty="0" err="1">
                <a:solidFill>
                  <a:srgbClr val="FF0000"/>
                </a:solidFill>
              </a:rPr>
              <a:t>Acreditação</a:t>
            </a:r>
            <a:r>
              <a:rPr lang="pt-BR" b="1" dirty="0">
                <a:solidFill>
                  <a:srgbClr val="FF0000"/>
                </a:solidFill>
              </a:rPr>
              <a:t> Hospitalar</a:t>
            </a:r>
            <a:endParaRPr lang="pt-BR"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2920" y="5877272"/>
            <a:ext cx="8183880" cy="648072"/>
          </a:xfrm>
        </p:spPr>
        <p:txBody>
          <a:bodyPr>
            <a:normAutofit/>
          </a:bodyPr>
          <a:lstStyle/>
          <a:p>
            <a:pPr algn="ctr"/>
            <a:r>
              <a:rPr lang="pt-BR" b="1" dirty="0" err="1" smtClean="0">
                <a:solidFill>
                  <a:srgbClr val="FF0000"/>
                </a:solidFill>
              </a:rPr>
              <a:t>Acreditação</a:t>
            </a:r>
            <a:r>
              <a:rPr lang="pt-BR" b="1" dirty="0" smtClean="0">
                <a:solidFill>
                  <a:srgbClr val="FF0000"/>
                </a:solidFill>
              </a:rPr>
              <a:t> Hospitalar</a:t>
            </a:r>
            <a:endParaRPr lang="pt-BR" dirty="0">
              <a:solidFill>
                <a:srgbClr val="FF0000"/>
              </a:solidFill>
            </a:endParaRPr>
          </a:p>
        </p:txBody>
      </p:sp>
      <p:sp>
        <p:nvSpPr>
          <p:cNvPr id="3" name="Espaço Reservado para Conteúdo 2"/>
          <p:cNvSpPr>
            <a:spLocks noGrp="1"/>
          </p:cNvSpPr>
          <p:nvPr>
            <p:ph idx="1"/>
          </p:nvPr>
        </p:nvSpPr>
        <p:spPr/>
        <p:txBody>
          <a:bodyPr>
            <a:normAutofit/>
          </a:bodyPr>
          <a:lstStyle/>
          <a:p>
            <a:pPr>
              <a:buNone/>
            </a:pPr>
            <a:r>
              <a:rPr lang="pt-BR" b="1" dirty="0" smtClean="0"/>
              <a:t>	</a:t>
            </a:r>
            <a:endParaRPr lang="pt-BR" dirty="0"/>
          </a:p>
        </p:txBody>
      </p:sp>
      <p:pic>
        <p:nvPicPr>
          <p:cNvPr id="4" name="Imagem 3" descr="Faltas nos hospitais charge.jpg"/>
          <p:cNvPicPr>
            <a:picLocks noChangeAspect="1"/>
          </p:cNvPicPr>
          <p:nvPr/>
        </p:nvPicPr>
        <p:blipFill>
          <a:blip r:embed="rId2" cstate="print"/>
          <a:stretch>
            <a:fillRect/>
          </a:stretch>
        </p:blipFill>
        <p:spPr>
          <a:xfrm>
            <a:off x="565270" y="764704"/>
            <a:ext cx="8012175" cy="482453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5733256"/>
            <a:ext cx="7560840" cy="720080"/>
          </a:xfrm>
        </p:spPr>
        <p:txBody>
          <a:bodyPr/>
          <a:lstStyle/>
          <a:p>
            <a:pPr algn="ctr"/>
            <a:r>
              <a:rPr lang="pt-BR" dirty="0" smtClean="0">
                <a:solidFill>
                  <a:srgbClr val="FF0000"/>
                </a:solidFill>
              </a:rPr>
              <a:t>Uma reflexão sobre a vida</a:t>
            </a:r>
            <a:endParaRPr lang="pt-BR" dirty="0">
              <a:solidFill>
                <a:srgbClr val="FF0000"/>
              </a:solidFill>
            </a:endParaRPr>
          </a:p>
        </p:txBody>
      </p:sp>
      <p:sp>
        <p:nvSpPr>
          <p:cNvPr id="3" name="Espaço Reservado para Conteúdo 2"/>
          <p:cNvSpPr>
            <a:spLocks noGrp="1"/>
          </p:cNvSpPr>
          <p:nvPr>
            <p:ph idx="1"/>
          </p:nvPr>
        </p:nvSpPr>
        <p:spPr>
          <a:xfrm>
            <a:off x="502920" y="818384"/>
            <a:ext cx="8183880" cy="5274912"/>
          </a:xfrm>
        </p:spPr>
        <p:txBody>
          <a:bodyPr>
            <a:normAutofit fontScale="62500" lnSpcReduction="20000"/>
          </a:bodyPr>
          <a:lstStyle/>
          <a:p>
            <a:pPr>
              <a:lnSpc>
                <a:spcPct val="120000"/>
              </a:lnSpc>
              <a:buFont typeface="Wingdings" pitchFamily="2" charset="2"/>
              <a:buChar char="v"/>
            </a:pPr>
            <a:r>
              <a:rPr lang="pt-BR" sz="3000" dirty="0"/>
              <a:t>O Brasil atingiu a marca de mais de 201 milhões de habitantes, segundo dados do IBGE de 2012, apresentando em torno de  1milhão e 800mil pessoas a mais do que o previsto.  Um número grande e forte, que ao analisarmos mais de perto, nos traz importante diagnóstico sobre o tipo de vida que estamos vivendo. Colocam-se ao lado deste número, os dados que apontam a morte de mais de 1milhão </a:t>
            </a:r>
            <a:r>
              <a:rPr lang="pt-BR" sz="3000" dirty="0" smtClean="0"/>
              <a:t>de pessoas por dia, </a:t>
            </a:r>
            <a:r>
              <a:rPr lang="pt-BR" sz="3000" dirty="0"/>
              <a:t>pelos mais diferentes </a:t>
            </a:r>
            <a:r>
              <a:rPr lang="pt-BR" sz="3000" dirty="0" smtClean="0"/>
              <a:t>fatores.</a:t>
            </a:r>
          </a:p>
          <a:p>
            <a:pPr>
              <a:lnSpc>
                <a:spcPct val="120000"/>
              </a:lnSpc>
              <a:buFont typeface="Wingdings" pitchFamily="2" charset="2"/>
              <a:buChar char="v"/>
            </a:pPr>
            <a:endParaRPr lang="pt-BR" sz="3000" dirty="0"/>
          </a:p>
          <a:p>
            <a:pPr marL="0" indent="0">
              <a:lnSpc>
                <a:spcPct val="120000"/>
              </a:lnSpc>
              <a:buNone/>
            </a:pPr>
            <a:endParaRPr lang="pt-BR" sz="3000" dirty="0"/>
          </a:p>
          <a:p>
            <a:pPr>
              <a:lnSpc>
                <a:spcPct val="120000"/>
              </a:lnSpc>
              <a:buFont typeface="Wingdings" pitchFamily="2" charset="2"/>
              <a:buChar char="v"/>
            </a:pPr>
            <a:r>
              <a:rPr lang="pt-BR" sz="3000" dirty="0"/>
              <a:t>O que podem significar estes números para nós, trabalhadores em saúde? O que podemos pensar e refletir sobre eles? Só para termos um parâmetro mais próximo, podemos considerar que morrem por dia em torno de 1% da população do Rio Grande do Sul, hoje com 11milhões e 100 mil </a:t>
            </a:r>
            <a:r>
              <a:rPr lang="pt-BR" sz="3000" dirty="0" smtClean="0"/>
              <a:t>habitantes.</a:t>
            </a:r>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2920" y="530352"/>
            <a:ext cx="8183880" cy="5346920"/>
          </a:xfrm>
        </p:spPr>
        <p:txBody>
          <a:bodyPr>
            <a:normAutofit/>
          </a:bodyPr>
          <a:lstStyle/>
          <a:p>
            <a:pPr>
              <a:buFont typeface="Wingdings" pitchFamily="2" charset="2"/>
              <a:buChar char="v"/>
            </a:pPr>
            <a:r>
              <a:rPr lang="pt-BR" dirty="0"/>
              <a:t>O acúmulo das responsabilidades, com desgaste físico e mental, deixam as mulheres ainda mais expostas do que os homens aos riscos de saúde e esta situação pode ter diretamente influenciado no elevado número de afastamentos</a:t>
            </a:r>
            <a:r>
              <a:rPr lang="pt-BR" dirty="0" smtClean="0"/>
              <a:t>.</a:t>
            </a:r>
          </a:p>
          <a:p>
            <a:pPr>
              <a:buFont typeface="Wingdings" pitchFamily="2" charset="2"/>
              <a:buChar char="ü"/>
            </a:pPr>
            <a:endParaRPr lang="pt-BR" dirty="0"/>
          </a:p>
          <a:p>
            <a:pPr>
              <a:buFont typeface="Wingdings" pitchFamily="2" charset="2"/>
              <a:buChar char="v"/>
            </a:pPr>
            <a:r>
              <a:rPr lang="pt-BR" dirty="0"/>
              <a:t>No geral, o índice de afastamento por problemas de saúde atinge 93% contra 1 a 6% referentes a capacitação.</a:t>
            </a:r>
          </a:p>
          <a:p>
            <a:pPr>
              <a:buNone/>
            </a:pPr>
            <a:endParaRPr lang="pt-BR" dirty="0"/>
          </a:p>
        </p:txBody>
      </p:sp>
      <p:sp>
        <p:nvSpPr>
          <p:cNvPr id="5" name="Título 1"/>
          <p:cNvSpPr>
            <a:spLocks noGrp="1"/>
          </p:cNvSpPr>
          <p:nvPr>
            <p:ph type="title"/>
          </p:nvPr>
        </p:nvSpPr>
        <p:spPr>
          <a:xfrm>
            <a:off x="502920" y="5805264"/>
            <a:ext cx="8183880" cy="720080"/>
          </a:xfrm>
        </p:spPr>
        <p:txBody>
          <a:bodyPr/>
          <a:lstStyle/>
          <a:p>
            <a:pPr algn="ctr"/>
            <a:r>
              <a:rPr lang="pt-BR" b="1" dirty="0" err="1">
                <a:solidFill>
                  <a:srgbClr val="FF0000"/>
                </a:solidFill>
              </a:rPr>
              <a:t>Acreditação</a:t>
            </a:r>
            <a:r>
              <a:rPr lang="pt-BR" b="1" dirty="0">
                <a:solidFill>
                  <a:srgbClr val="FF0000"/>
                </a:solidFill>
              </a:rPr>
              <a:t> Hospitalar</a:t>
            </a:r>
            <a:endParaRPr lang="pt-BR"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2920" y="5877272"/>
            <a:ext cx="8183880" cy="648072"/>
          </a:xfrm>
        </p:spPr>
        <p:txBody>
          <a:bodyPr/>
          <a:lstStyle/>
          <a:p>
            <a:pPr algn="ctr"/>
            <a:r>
              <a:rPr lang="pt-BR" b="1" dirty="0" smtClean="0">
                <a:solidFill>
                  <a:srgbClr val="FF0000"/>
                </a:solidFill>
              </a:rPr>
              <a:t>Nossa realidade</a:t>
            </a:r>
            <a:endParaRPr lang="pt-BR" dirty="0">
              <a:solidFill>
                <a:srgbClr val="FF0000"/>
              </a:solidFill>
            </a:endParaRPr>
          </a:p>
        </p:txBody>
      </p:sp>
      <p:sp>
        <p:nvSpPr>
          <p:cNvPr id="3" name="Espaço Reservado para Conteúdo 2"/>
          <p:cNvSpPr>
            <a:spLocks noGrp="1"/>
          </p:cNvSpPr>
          <p:nvPr>
            <p:ph idx="1"/>
          </p:nvPr>
        </p:nvSpPr>
        <p:spPr>
          <a:xfrm>
            <a:off x="502920" y="530352"/>
            <a:ext cx="8183880" cy="5346920"/>
          </a:xfrm>
        </p:spPr>
        <p:txBody>
          <a:bodyPr/>
          <a:lstStyle/>
          <a:p>
            <a:pPr>
              <a:buNone/>
            </a:pPr>
            <a:endParaRPr lang="pt-BR" dirty="0" smtClean="0"/>
          </a:p>
          <a:p>
            <a:pPr>
              <a:buNone/>
            </a:pPr>
            <a:r>
              <a:rPr lang="pt-BR" dirty="0" smtClean="0"/>
              <a:t>	</a:t>
            </a:r>
            <a:r>
              <a:rPr lang="pt-BR" b="1" dirty="0" smtClean="0"/>
              <a:t>EXEMPLO:</a:t>
            </a:r>
          </a:p>
          <a:p>
            <a:pPr>
              <a:buNone/>
            </a:pPr>
            <a:endParaRPr lang="pt-BR" dirty="0" smtClean="0"/>
          </a:p>
          <a:p>
            <a:pPr>
              <a:buFont typeface="Wingdings" pitchFamily="2" charset="2"/>
              <a:buChar char="v"/>
            </a:pPr>
            <a:r>
              <a:rPr lang="pt-BR" b="1" dirty="0" smtClean="0"/>
              <a:t>Há </a:t>
            </a:r>
            <a:r>
              <a:rPr lang="pt-BR" b="1" dirty="0"/>
              <a:t>casos aqui no Rio Grande do Sul em que o absenteísmo acontece desta forma: em um dos hospitais, com 400 funcionários são registradas a média de 140 faltas/mês. Já em outra instituição com 550 funcionários, a média tem sido de 600 horas/mês.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2920" y="5661248"/>
            <a:ext cx="8183880" cy="864096"/>
          </a:xfrm>
        </p:spPr>
        <p:txBody>
          <a:bodyPr>
            <a:normAutofit/>
          </a:bodyPr>
          <a:lstStyle/>
          <a:p>
            <a:pPr algn="ctr"/>
            <a:r>
              <a:rPr lang="pt-BR" sz="2000" dirty="0" smtClean="0">
                <a:solidFill>
                  <a:srgbClr val="FF0000"/>
                </a:solidFill>
              </a:rPr>
              <a:t>Levantamento de número de trabalhadores por leito mostra a dura realidade dos hospitais do RS</a:t>
            </a:r>
            <a:endParaRPr lang="pt-BR" sz="2000" dirty="0">
              <a:solidFill>
                <a:srgbClr val="FF0000"/>
              </a:solidFill>
            </a:endParaRPr>
          </a:p>
        </p:txBody>
      </p:sp>
      <p:sp>
        <p:nvSpPr>
          <p:cNvPr id="3" name="Espaço Reservado para Conteúdo 2"/>
          <p:cNvSpPr>
            <a:spLocks noGrp="1"/>
          </p:cNvSpPr>
          <p:nvPr>
            <p:ph idx="1"/>
          </p:nvPr>
        </p:nvSpPr>
        <p:spPr/>
        <p:txBody>
          <a:bodyPr/>
          <a:lstStyle/>
          <a:p>
            <a:pPr>
              <a:buNone/>
            </a:pPr>
            <a:endParaRPr lang="pt-BR" dirty="0" smtClean="0"/>
          </a:p>
          <a:p>
            <a:pPr>
              <a:buNone/>
            </a:pPr>
            <a:endParaRPr lang="pt-BR" dirty="0"/>
          </a:p>
        </p:txBody>
      </p:sp>
      <p:pic>
        <p:nvPicPr>
          <p:cNvPr id="1028" name="Picture 4"/>
          <p:cNvPicPr>
            <a:picLocks noChangeAspect="1" noChangeArrowheads="1"/>
          </p:cNvPicPr>
          <p:nvPr/>
        </p:nvPicPr>
        <p:blipFill>
          <a:blip r:embed="rId2" cstate="print"/>
          <a:srcRect/>
          <a:stretch>
            <a:fillRect/>
          </a:stretch>
        </p:blipFill>
        <p:spPr bwMode="auto">
          <a:xfrm>
            <a:off x="683568" y="980728"/>
            <a:ext cx="7732581" cy="3682945"/>
          </a:xfrm>
          <a:prstGeom prst="rect">
            <a:avLst/>
          </a:prstGeom>
          <a:noFill/>
          <a:ln w="9525">
            <a:noFill/>
            <a:miter lim="800000"/>
            <a:headEnd/>
            <a:tailEnd/>
          </a:ln>
        </p:spPr>
      </p:pic>
      <p:sp>
        <p:nvSpPr>
          <p:cNvPr id="1029" name="Rectangle 5"/>
          <p:cNvSpPr>
            <a:spLocks noChangeArrowheads="1"/>
          </p:cNvSpPr>
          <p:nvPr/>
        </p:nvSpPr>
        <p:spPr bwMode="auto">
          <a:xfrm>
            <a:off x="755576" y="4657274"/>
            <a:ext cx="7632848" cy="5232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000000"/>
                </a:solidFill>
                <a:effectLst/>
                <a:ea typeface="Times New Roman" pitchFamily="18" charset="0"/>
                <a:cs typeface="Times New Roman" pitchFamily="18" charset="0"/>
              </a:rPr>
              <a:t>Dados de pesquisa feita pelos diretores sindicais em suas sedes, durante</a:t>
            </a:r>
            <a:r>
              <a:rPr kumimoji="0" lang="pt-BR" sz="1400" b="1" i="0" u="none" strike="noStrike" cap="none" normalizeH="0" dirty="0" smtClean="0">
                <a:ln>
                  <a:noFill/>
                </a:ln>
                <a:solidFill>
                  <a:srgbClr val="000000"/>
                </a:solidFill>
                <a:effectLst/>
                <a:ea typeface="Times New Roman" pitchFamily="18" charset="0"/>
                <a:cs typeface="Times New Roman" pitchFamily="18" charset="0"/>
              </a:rPr>
              <a:t> sete dias, em diferentes setores de alguns hospitais do Rio Grande do Sul</a:t>
            </a:r>
            <a:r>
              <a:rPr kumimoji="0" lang="pt-BR" sz="1400" b="1" i="0" u="none" strike="noStrike" cap="none" normalizeH="0" baseline="0" dirty="0" smtClean="0">
                <a:ln>
                  <a:noFill/>
                </a:ln>
                <a:solidFill>
                  <a:srgbClr val="000000"/>
                </a:solidFill>
                <a:effectLst/>
                <a:ea typeface="Times New Roman" pitchFamily="18" charset="0"/>
                <a:cs typeface="Times New Roman" pitchFamily="18" charset="0"/>
              </a:rPr>
              <a:t>.</a:t>
            </a:r>
            <a:endParaRPr kumimoji="0" lang="pt-BR" sz="1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2920" y="5877272"/>
            <a:ext cx="8183880" cy="576064"/>
          </a:xfrm>
        </p:spPr>
        <p:txBody>
          <a:bodyPr>
            <a:normAutofit fontScale="90000"/>
          </a:bodyPr>
          <a:lstStyle/>
          <a:p>
            <a:pPr algn="ctr"/>
            <a:r>
              <a:rPr lang="pt-BR" sz="3100" dirty="0" smtClean="0">
                <a:solidFill>
                  <a:srgbClr val="FF0000"/>
                </a:solidFill>
              </a:rPr>
              <a:t>Ritmo intenso de trabalho - 30 Horas</a:t>
            </a:r>
            <a:endParaRPr lang="pt-BR" dirty="0">
              <a:solidFill>
                <a:srgbClr val="FF0000"/>
              </a:solidFill>
            </a:endParaRPr>
          </a:p>
        </p:txBody>
      </p:sp>
      <p:sp>
        <p:nvSpPr>
          <p:cNvPr id="3" name="Espaço Reservado para Conteúdo 2"/>
          <p:cNvSpPr>
            <a:spLocks noGrp="1"/>
          </p:cNvSpPr>
          <p:nvPr>
            <p:ph idx="1"/>
          </p:nvPr>
        </p:nvSpPr>
        <p:spPr>
          <a:xfrm>
            <a:off x="502920" y="476672"/>
            <a:ext cx="8183880" cy="5346920"/>
          </a:xfrm>
        </p:spPr>
        <p:txBody>
          <a:bodyPr>
            <a:noAutofit/>
          </a:bodyPr>
          <a:lstStyle/>
          <a:p>
            <a:pPr>
              <a:lnSpc>
                <a:spcPct val="120000"/>
              </a:lnSpc>
              <a:buFont typeface="Wingdings" pitchFamily="2" charset="2"/>
              <a:buChar char="v"/>
            </a:pPr>
            <a:r>
              <a:rPr lang="pt-BR" sz="1600" dirty="0"/>
              <a:t>Diante de tudo isso, a FEESSERS – Federação dos Trabalhadores em Saúde do Rio Grande do Sul está encabeçando junto com outras entidades como a CNTS e os 25 </a:t>
            </a:r>
            <a:r>
              <a:rPr lang="pt-BR" sz="1600" dirty="0" err="1"/>
              <a:t>Sindisaúdes</a:t>
            </a:r>
            <a:r>
              <a:rPr lang="pt-BR" sz="1600" dirty="0"/>
              <a:t> filiados a campanha em favor das 30 Horas para a enfermagem e todos os trabalhadores dos hospitais e clínicas. </a:t>
            </a:r>
            <a:endParaRPr lang="pt-BR" sz="1600" dirty="0" smtClean="0"/>
          </a:p>
          <a:p>
            <a:pPr>
              <a:lnSpc>
                <a:spcPct val="120000"/>
              </a:lnSpc>
              <a:buFont typeface="Wingdings" pitchFamily="2" charset="2"/>
              <a:buChar char="v"/>
            </a:pPr>
            <a:endParaRPr lang="pt-BR" sz="1600" dirty="0"/>
          </a:p>
          <a:p>
            <a:pPr>
              <a:lnSpc>
                <a:spcPct val="120000"/>
              </a:lnSpc>
              <a:buFont typeface="Wingdings" pitchFamily="2" charset="2"/>
              <a:buChar char="v"/>
            </a:pPr>
            <a:r>
              <a:rPr lang="pt-BR" sz="1600" dirty="0"/>
              <a:t>Já foram realizadas seis plenárias para discutir este tema, uma aqui em Passo Fundo com grande participação da categoria. Nossa luta é urgente e necessária, porque é preciso acabar com essa roda trituradora de trabalhadores, que estão submetidos a esse intenso ritmo de trabalho  que supera a jornada máxima semanal definida pela Constituição Federal (44 horas semanais). Acrescentando-se ainda, o fato de cumprirem jornadas em regime de plantão de 12 x 36, onde em muitos hospitais não existem folgas semanais nem aos feriados. Isto significa que, em uma semana trabalham 36 horas semanais e, em outra, 48 horas. E, aqueles que atuam no diurno fazem 06 horas de segunda à sexta-feira e são submetidos a um plantão de 12 horas no sábado ou no domingo</a:t>
            </a:r>
            <a:r>
              <a:rPr lang="pt-BR" sz="1600" dirty="0" smtClean="0"/>
              <a:t>.</a:t>
            </a:r>
            <a:endParaRPr lang="pt-BR"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2920" y="674368"/>
            <a:ext cx="8183880" cy="5418928"/>
          </a:xfrm>
        </p:spPr>
        <p:txBody>
          <a:bodyPr>
            <a:normAutofit fontScale="77500" lnSpcReduction="20000"/>
          </a:bodyPr>
          <a:lstStyle/>
          <a:p>
            <a:pPr>
              <a:lnSpc>
                <a:spcPct val="120000"/>
              </a:lnSpc>
              <a:buFont typeface="Wingdings" pitchFamily="2" charset="2"/>
              <a:buChar char="v"/>
            </a:pPr>
            <a:r>
              <a:rPr lang="pt-BR" dirty="0"/>
              <a:t>Estes dados são do conhecimento de todos, mas para mudar esta situação é que estamos propondo a discussão em torno dos dois projetos tramitando no Congresso Nacional: um Projeto de Emenda Constitucional (PEC) de autoria do senador Paulo </a:t>
            </a:r>
            <a:r>
              <a:rPr lang="pt-BR" dirty="0" err="1"/>
              <a:t>Paim</a:t>
            </a:r>
            <a:r>
              <a:rPr lang="pt-BR" dirty="0"/>
              <a:t> (PT-RS), que modifica a Constituição e fixa a jornada máxima para todos os trabalhadores em 40 horas semanais. O outro: o Projeto de Lei 2.295/2000, de autoria do senador Lúcio Alcântara (PSDB/CE) - já aprovado no Senado e em diversas comissões da Câmara dos Deputados -, está pronto para ir à votação em plenário e, limita a jornada para os profissionais de enfermagem em 06 horas diárias e 30 semanais</a:t>
            </a:r>
            <a:r>
              <a:rPr lang="pt-BR" dirty="0" smtClean="0"/>
              <a:t>.</a:t>
            </a:r>
            <a:endParaRPr lang="pt-BR" dirty="0"/>
          </a:p>
        </p:txBody>
      </p:sp>
      <p:sp>
        <p:nvSpPr>
          <p:cNvPr id="5" name="Título 1"/>
          <p:cNvSpPr>
            <a:spLocks noGrp="1"/>
          </p:cNvSpPr>
          <p:nvPr>
            <p:ph type="title"/>
          </p:nvPr>
        </p:nvSpPr>
        <p:spPr>
          <a:xfrm>
            <a:off x="502920" y="5877272"/>
            <a:ext cx="8183880" cy="576064"/>
          </a:xfrm>
        </p:spPr>
        <p:txBody>
          <a:bodyPr>
            <a:normAutofit fontScale="90000"/>
          </a:bodyPr>
          <a:lstStyle/>
          <a:p>
            <a:pPr algn="ctr"/>
            <a:r>
              <a:rPr lang="pt-BR" sz="3100" dirty="0" smtClean="0">
                <a:solidFill>
                  <a:srgbClr val="FF0000"/>
                </a:solidFill>
              </a:rPr>
              <a:t>Ritmo intenso de trabalho - 30 Horas</a:t>
            </a:r>
            <a:endParaRPr lang="pt-BR"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2920" y="5517232"/>
            <a:ext cx="8183880" cy="936104"/>
          </a:xfrm>
        </p:spPr>
        <p:txBody>
          <a:bodyPr>
            <a:noAutofit/>
          </a:bodyPr>
          <a:lstStyle/>
          <a:p>
            <a:pPr algn="ctr"/>
            <a:r>
              <a:rPr lang="pt-BR" sz="2800" b="1" dirty="0" smtClean="0">
                <a:solidFill>
                  <a:srgbClr val="FF0000"/>
                </a:solidFill>
              </a:rPr>
              <a:t>O estresse e a dupla jornada comprometem a qualidade do trabalho </a:t>
            </a:r>
            <a:endParaRPr lang="pt-BR" sz="2800" b="1" dirty="0">
              <a:solidFill>
                <a:srgbClr val="FF0000"/>
              </a:solidFill>
            </a:endParaRPr>
          </a:p>
        </p:txBody>
      </p:sp>
      <p:pic>
        <p:nvPicPr>
          <p:cNvPr id="4" name="Espaço Reservado para Conteúdo 3" descr="Dupla jornada da mulher.jpg"/>
          <p:cNvPicPr>
            <a:picLocks noGrp="1" noChangeAspect="1"/>
          </p:cNvPicPr>
          <p:nvPr>
            <p:ph idx="1"/>
          </p:nvPr>
        </p:nvPicPr>
        <p:blipFill>
          <a:blip r:embed="rId2" cstate="print"/>
          <a:stretch>
            <a:fillRect/>
          </a:stretch>
        </p:blipFill>
        <p:spPr>
          <a:xfrm>
            <a:off x="1187624" y="530225"/>
            <a:ext cx="6953138" cy="49149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2920" y="530352"/>
            <a:ext cx="8183880" cy="5202904"/>
          </a:xfrm>
        </p:spPr>
        <p:txBody>
          <a:bodyPr/>
          <a:lstStyle/>
          <a:p>
            <a:pPr>
              <a:buNone/>
            </a:pPr>
            <a:r>
              <a:rPr lang="pt-BR" dirty="0" smtClean="0"/>
              <a:t>	</a:t>
            </a:r>
          </a:p>
          <a:p>
            <a:pPr>
              <a:buNone/>
            </a:pPr>
            <a:endParaRPr lang="pt-BR" dirty="0"/>
          </a:p>
          <a:p>
            <a:pPr algn="ctr">
              <a:buNone/>
            </a:pPr>
            <a:r>
              <a:rPr lang="pt-BR" dirty="0" smtClean="0"/>
              <a:t>	</a:t>
            </a:r>
            <a:r>
              <a:rPr lang="pt-BR" sz="3600" b="1" dirty="0" smtClean="0">
                <a:solidFill>
                  <a:srgbClr val="FF0000"/>
                </a:solidFill>
                <a:effectLst>
                  <a:outerShdw blurRad="38100" dist="38100" dir="2700000" algn="tl">
                    <a:srgbClr val="000000">
                      <a:alpha val="43137"/>
                    </a:srgbClr>
                  </a:outerShdw>
                </a:effectLst>
              </a:rPr>
              <a:t>Ao final de tudo, ainda está no ar a pergunta:</a:t>
            </a:r>
          </a:p>
          <a:p>
            <a:pPr algn="ctr">
              <a:buNone/>
            </a:pPr>
            <a:endParaRPr lang="pt-BR" sz="3600" b="1" dirty="0" smtClean="0">
              <a:solidFill>
                <a:srgbClr val="FF0000"/>
              </a:solidFill>
              <a:effectLst>
                <a:outerShdw blurRad="38100" dist="38100" dir="2700000" algn="tl">
                  <a:srgbClr val="000000">
                    <a:alpha val="43137"/>
                  </a:srgbClr>
                </a:outerShdw>
              </a:effectLst>
            </a:endParaRPr>
          </a:p>
          <a:p>
            <a:pPr algn="ctr">
              <a:buNone/>
            </a:pPr>
            <a:r>
              <a:rPr lang="pt-BR" sz="3600" b="1" dirty="0" smtClean="0">
                <a:effectLst>
                  <a:outerShdw blurRad="38100" dist="38100" dir="2700000" algn="tl">
                    <a:srgbClr val="000000">
                      <a:alpha val="43137"/>
                    </a:srgbClr>
                  </a:outerShdw>
                </a:effectLst>
              </a:rPr>
              <a:t>Somos os </a:t>
            </a:r>
            <a:r>
              <a:rPr lang="pt-BR" sz="3600" b="1" dirty="0" err="1" smtClean="0">
                <a:effectLst>
                  <a:outerShdw blurRad="38100" dist="38100" dir="2700000" algn="tl">
                    <a:srgbClr val="000000">
                      <a:alpha val="43137"/>
                    </a:srgbClr>
                  </a:outerShdw>
                </a:effectLst>
              </a:rPr>
              <a:t>cuidadores</a:t>
            </a:r>
            <a:r>
              <a:rPr lang="pt-BR" sz="3600" b="1" dirty="0" smtClean="0">
                <a:effectLst>
                  <a:outerShdw blurRad="38100" dist="38100" dir="2700000" algn="tl">
                    <a:srgbClr val="000000">
                      <a:alpha val="43137"/>
                    </a:srgbClr>
                  </a:outerShdw>
                </a:effectLst>
              </a:rPr>
              <a:t> da vida de todo mundo e quem cuida da nossa vida?</a:t>
            </a:r>
          </a:p>
          <a:p>
            <a:endParaRPr lang="pt-B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descr="Logo feessers reformulado.JPG"/>
          <p:cNvPicPr>
            <a:picLocks noChangeAspect="1"/>
          </p:cNvPicPr>
          <p:nvPr/>
        </p:nvPicPr>
        <p:blipFill>
          <a:blip r:embed="rId2" cstate="print"/>
          <a:srcRect t="2257" b="2257"/>
          <a:stretch>
            <a:fillRect/>
          </a:stretch>
        </p:blipFill>
        <p:spPr>
          <a:xfrm>
            <a:off x="1613002" y="764704"/>
            <a:ext cx="6090512" cy="4464496"/>
          </a:xfrm>
          <a:prstGeom prst="rect">
            <a:avLst/>
          </a:prstGeom>
          <a:ln>
            <a:noFill/>
          </a:ln>
          <a:effectLst>
            <a:outerShdw blurRad="292100" dist="139700" dir="2700000" algn="tl" rotWithShape="0">
              <a:srgbClr val="333333">
                <a:alpha val="65000"/>
              </a:srgbClr>
            </a:outerShdw>
          </a:effectLst>
        </p:spPr>
      </p:pic>
      <p:sp>
        <p:nvSpPr>
          <p:cNvPr id="6" name="Título 1"/>
          <p:cNvSpPr>
            <a:spLocks noGrp="1"/>
          </p:cNvSpPr>
          <p:nvPr>
            <p:ph type="title"/>
          </p:nvPr>
        </p:nvSpPr>
        <p:spPr>
          <a:xfrm>
            <a:off x="467544" y="5013176"/>
            <a:ext cx="8208912" cy="1512168"/>
          </a:xfrm>
        </p:spPr>
        <p:txBody>
          <a:bodyPr>
            <a:noAutofit/>
          </a:bodyPr>
          <a:lstStyle/>
          <a:p>
            <a:pPr algn="ctr"/>
            <a:r>
              <a:rPr lang="pt-BR" sz="1800" b="1" dirty="0" smtClean="0">
                <a:solidFill>
                  <a:schemeClr val="tx1"/>
                </a:solidFill>
              </a:rPr>
              <a:t>Milton </a:t>
            </a:r>
            <a:r>
              <a:rPr lang="pt-BR" sz="1800" b="1" dirty="0" err="1" smtClean="0">
                <a:solidFill>
                  <a:schemeClr val="tx1"/>
                </a:solidFill>
              </a:rPr>
              <a:t>Kempfer</a:t>
            </a:r>
            <a:r>
              <a:rPr lang="pt-BR" sz="1800" b="1" dirty="0" smtClean="0">
                <a:solidFill>
                  <a:schemeClr val="tx1"/>
                </a:solidFill>
              </a:rPr>
              <a:t/>
            </a:r>
            <a:br>
              <a:rPr lang="pt-BR" sz="1800" b="1" dirty="0" smtClean="0">
                <a:solidFill>
                  <a:schemeClr val="tx1"/>
                </a:solidFill>
              </a:rPr>
            </a:br>
            <a:r>
              <a:rPr lang="pt-BR" sz="1800" b="1" dirty="0" smtClean="0">
                <a:solidFill>
                  <a:schemeClr val="tx1"/>
                </a:solidFill>
              </a:rPr>
              <a:t>Presidente da Federação dos Trabalhadores em Saúde do RS</a:t>
            </a:r>
            <a:br>
              <a:rPr lang="pt-BR" sz="1800" b="1" dirty="0" smtClean="0">
                <a:solidFill>
                  <a:schemeClr val="tx1"/>
                </a:solidFill>
              </a:rPr>
            </a:br>
            <a:r>
              <a:rPr lang="pt-BR" sz="1800" b="1" dirty="0" smtClean="0">
                <a:solidFill>
                  <a:schemeClr val="tx1"/>
                </a:solidFill>
              </a:rPr>
              <a:t>www.feessers.org.br</a:t>
            </a:r>
            <a:endParaRPr lang="pt-BR" sz="18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5877272"/>
            <a:ext cx="7344816" cy="576064"/>
          </a:xfrm>
        </p:spPr>
        <p:txBody>
          <a:bodyPr>
            <a:normAutofit fontScale="90000"/>
          </a:bodyPr>
          <a:lstStyle/>
          <a:p>
            <a:pPr algn="ctr"/>
            <a:r>
              <a:rPr lang="pt-BR" dirty="0" smtClean="0">
                <a:solidFill>
                  <a:srgbClr val="FF0000"/>
                </a:solidFill>
              </a:rPr>
              <a:t>Uma reflexão sobre a vida</a:t>
            </a:r>
            <a:endParaRPr lang="pt-BR" dirty="0">
              <a:solidFill>
                <a:srgbClr val="FF0000"/>
              </a:solidFill>
            </a:endParaRPr>
          </a:p>
        </p:txBody>
      </p:sp>
      <p:sp>
        <p:nvSpPr>
          <p:cNvPr id="3" name="Espaço Reservado para Conteúdo 2"/>
          <p:cNvSpPr>
            <a:spLocks noGrp="1"/>
          </p:cNvSpPr>
          <p:nvPr>
            <p:ph idx="1"/>
          </p:nvPr>
        </p:nvSpPr>
        <p:spPr>
          <a:xfrm>
            <a:off x="502920" y="530352"/>
            <a:ext cx="8183880" cy="5346920"/>
          </a:xfrm>
        </p:spPr>
        <p:txBody>
          <a:bodyPr>
            <a:normAutofit fontScale="62500" lnSpcReduction="20000"/>
          </a:bodyPr>
          <a:lstStyle/>
          <a:p>
            <a:pPr>
              <a:lnSpc>
                <a:spcPct val="120000"/>
              </a:lnSpc>
              <a:buFont typeface="Wingdings" pitchFamily="2" charset="2"/>
              <a:buChar char="v"/>
            </a:pPr>
            <a:r>
              <a:rPr lang="pt-BR" sz="3000" dirty="0" smtClean="0"/>
              <a:t>Entre as principais causas de morte, destacamos as doenças cardiovasculares; obesidade (diabetes e colesterol); falta de exercício, estresse; cânceres (mama, </a:t>
            </a:r>
            <a:r>
              <a:rPr lang="pt-BR" sz="3000" dirty="0" err="1" smtClean="0"/>
              <a:t>colo-útero</a:t>
            </a:r>
            <a:r>
              <a:rPr lang="pt-BR" sz="3000" dirty="0" smtClean="0"/>
              <a:t>, próstata, pele, aparelho digestivo) e as causas externas: acidentes. Nestes casos, os dados revelam mais de 140 mil acidentes por ano (400/dia por causas violentas), sendo 60 mil mortes no ano, onde 16 mil morrem uma semana após o fato, fechando um total de 76 mil casos fatais.</a:t>
            </a:r>
          </a:p>
          <a:p>
            <a:pPr>
              <a:lnSpc>
                <a:spcPct val="120000"/>
              </a:lnSpc>
              <a:buNone/>
            </a:pPr>
            <a:endParaRPr lang="pt-BR" sz="3000" dirty="0" smtClean="0"/>
          </a:p>
          <a:p>
            <a:pPr>
              <a:lnSpc>
                <a:spcPct val="120000"/>
              </a:lnSpc>
              <a:buFont typeface="Wingdings" pitchFamily="2" charset="2"/>
              <a:buChar char="v"/>
            </a:pPr>
            <a:r>
              <a:rPr lang="pt-BR" sz="3000" dirty="0" smtClean="0"/>
              <a:t>Podemos ainda neste momento nos perguntarmos porque nós trabalhadores em saúde precisamos conhecer estes números tão complexos? E justamente aqui estão grande parte dos problemas dos trabalhadores da saúde. Rapidamente, pensem, qual destes casos, não bateu em algum momento na porta de um de vocês?  Qual destes casos é absolutamente desconhecido? Qual de vocês não conhece na carne as consequências destes dados?</a:t>
            </a:r>
          </a:p>
          <a:p>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797152"/>
            <a:ext cx="8280920" cy="1656184"/>
          </a:xfrm>
        </p:spPr>
        <p:txBody>
          <a:bodyPr>
            <a:normAutofit/>
          </a:bodyPr>
          <a:lstStyle/>
          <a:p>
            <a:pPr algn="ctr"/>
            <a:r>
              <a:rPr lang="pt-BR" sz="2400" dirty="0" smtClean="0">
                <a:solidFill>
                  <a:srgbClr val="FF0000"/>
                </a:solidFill>
              </a:rPr>
              <a:t>Maior causa de mortes: acidente de trânsito</a:t>
            </a:r>
            <a:endParaRPr lang="pt-BR" sz="2400" dirty="0">
              <a:solidFill>
                <a:srgbClr val="FF0000"/>
              </a:solidFill>
            </a:endParaRPr>
          </a:p>
        </p:txBody>
      </p:sp>
      <p:pic>
        <p:nvPicPr>
          <p:cNvPr id="4" name="Espaço Reservado para Conteúdo 3" descr="acidente-carro-20120210-size-598.jpg"/>
          <p:cNvPicPr>
            <a:picLocks noGrp="1" noChangeAspect="1"/>
          </p:cNvPicPr>
          <p:nvPr>
            <p:ph idx="1"/>
          </p:nvPr>
        </p:nvPicPr>
        <p:blipFill>
          <a:blip r:embed="rId2" cstate="print"/>
          <a:stretch>
            <a:fillRect/>
          </a:stretch>
        </p:blipFill>
        <p:spPr>
          <a:xfrm>
            <a:off x="567197" y="1052736"/>
            <a:ext cx="7965243" cy="448295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5805264"/>
            <a:ext cx="8183880" cy="648072"/>
          </a:xfrm>
        </p:spPr>
        <p:txBody>
          <a:bodyPr>
            <a:normAutofit/>
          </a:bodyPr>
          <a:lstStyle/>
          <a:p>
            <a:pPr algn="ctr"/>
            <a:r>
              <a:rPr lang="pt-BR" sz="3200" b="1" dirty="0" smtClean="0">
                <a:solidFill>
                  <a:srgbClr val="FF0000"/>
                </a:solidFill>
              </a:rPr>
              <a:t>Perfil do Trabalhador sob a NR32</a:t>
            </a:r>
            <a:endParaRPr lang="pt-BR" sz="3200" b="1" dirty="0">
              <a:solidFill>
                <a:srgbClr val="FF0000"/>
              </a:solidFill>
            </a:endParaRPr>
          </a:p>
        </p:txBody>
      </p:sp>
      <p:sp>
        <p:nvSpPr>
          <p:cNvPr id="5" name="Espaço Reservado para Conteúdo 4"/>
          <p:cNvSpPr>
            <a:spLocks noGrp="1"/>
          </p:cNvSpPr>
          <p:nvPr>
            <p:ph idx="1"/>
          </p:nvPr>
        </p:nvSpPr>
        <p:spPr>
          <a:xfrm>
            <a:off x="502920" y="530352"/>
            <a:ext cx="8183880" cy="5274912"/>
          </a:xfrm>
        </p:spPr>
        <p:txBody>
          <a:bodyPr>
            <a:normAutofit/>
          </a:bodyPr>
          <a:lstStyle/>
          <a:p>
            <a:pPr latinLnBrk="1">
              <a:buNone/>
            </a:pPr>
            <a:endParaRPr lang="pt-BR" dirty="0" smtClean="0"/>
          </a:p>
          <a:p>
            <a:pPr algn="ctr" latinLnBrk="1">
              <a:buNone/>
            </a:pPr>
            <a:endParaRPr lang="pt-BR" b="1" dirty="0" smtClean="0"/>
          </a:p>
          <a:p>
            <a:pPr algn="ctr" latinLnBrk="1">
              <a:buNone/>
            </a:pPr>
            <a:r>
              <a:rPr lang="pt-BR" b="1" dirty="0" smtClean="0"/>
              <a:t>Os trabalhadores da saúde </a:t>
            </a:r>
          </a:p>
          <a:p>
            <a:pPr algn="ctr" latinLnBrk="1">
              <a:buNone/>
            </a:pPr>
            <a:r>
              <a:rPr lang="pt-BR" b="1" dirty="0" smtClean="0"/>
              <a:t>em números - área privada</a:t>
            </a:r>
          </a:p>
          <a:p>
            <a:pPr latinLnBrk="1">
              <a:buNone/>
            </a:pPr>
            <a:endParaRPr lang="pt-BR" b="1" dirty="0" smtClean="0"/>
          </a:p>
          <a:p>
            <a:pPr marL="2338388" indent="-360363" latinLnBrk="1">
              <a:buFont typeface="Wingdings" pitchFamily="2" charset="2"/>
              <a:buChar char="v"/>
            </a:pPr>
            <a:r>
              <a:rPr lang="pt-BR" sz="3200" b="1" dirty="0" smtClean="0"/>
              <a:t>Brasil - 1.117.945</a:t>
            </a:r>
          </a:p>
          <a:p>
            <a:pPr marL="2338388" indent="-360363" latinLnBrk="1">
              <a:buNone/>
            </a:pPr>
            <a:endParaRPr lang="pt-BR" sz="3200" b="1" dirty="0" smtClean="0"/>
          </a:p>
          <a:p>
            <a:pPr marL="2338388" indent="-360363" latinLnBrk="1">
              <a:buFont typeface="Wingdings" pitchFamily="2" charset="2"/>
              <a:buChar char="v"/>
            </a:pPr>
            <a:r>
              <a:rPr lang="pt-BR" sz="3200" b="1" dirty="0" smtClean="0"/>
              <a:t>RS - 155.409</a:t>
            </a:r>
          </a:p>
          <a:p>
            <a:pPr latinLnBrk="1">
              <a:buNone/>
            </a:pPr>
            <a:endParaRPr lang="pt-BR" dirty="0" smtClean="0"/>
          </a:p>
          <a:p>
            <a:pPr latinLnBrk="1">
              <a:buNone/>
            </a:pPr>
            <a:endParaRPr lang="pt-BR" dirty="0" smtClean="0"/>
          </a:p>
          <a:p>
            <a:pPr algn="r" latinLnBrk="1">
              <a:buNone/>
            </a:pPr>
            <a:r>
              <a:rPr lang="pt-BR" sz="1800" b="1" dirty="0" smtClean="0"/>
              <a:t>Fonte: </a:t>
            </a:r>
            <a:r>
              <a:rPr lang="pt-BR" sz="1800" dirty="0" smtClean="0"/>
              <a:t>CNTS e FEESSERS</a:t>
            </a:r>
            <a:endParaRPr lang="pt-BR"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5445224"/>
            <a:ext cx="8183880" cy="1080120"/>
          </a:xfrm>
        </p:spPr>
        <p:txBody>
          <a:bodyPr>
            <a:normAutofit fontScale="90000"/>
          </a:bodyPr>
          <a:lstStyle/>
          <a:p>
            <a:r>
              <a:rPr lang="pt-BR" b="1" dirty="0" smtClean="0">
                <a:solidFill>
                  <a:srgbClr val="FF0000"/>
                </a:solidFill>
              </a:rPr>
              <a:t>Perfil do Trabalhador sob a NR32</a:t>
            </a:r>
            <a:endParaRPr lang="pt-BR" dirty="0">
              <a:solidFill>
                <a:srgbClr val="FF0000"/>
              </a:solidFill>
            </a:endParaRPr>
          </a:p>
        </p:txBody>
      </p:sp>
      <p:sp>
        <p:nvSpPr>
          <p:cNvPr id="5" name="Espaço Reservado para Conteúdo 4"/>
          <p:cNvSpPr>
            <a:spLocks noGrp="1"/>
          </p:cNvSpPr>
          <p:nvPr>
            <p:ph idx="1"/>
          </p:nvPr>
        </p:nvSpPr>
        <p:spPr>
          <a:xfrm>
            <a:off x="502920" y="530352"/>
            <a:ext cx="8183880" cy="5274912"/>
          </a:xfrm>
        </p:spPr>
        <p:txBody>
          <a:bodyPr>
            <a:normAutofit/>
          </a:bodyPr>
          <a:lstStyle/>
          <a:p>
            <a:pPr algn="ctr" latinLnBrk="1">
              <a:buNone/>
            </a:pPr>
            <a:r>
              <a:rPr lang="pt-BR" b="1" dirty="0" smtClean="0"/>
              <a:t>Por Sexo:</a:t>
            </a:r>
          </a:p>
          <a:p>
            <a:pPr latinLnBrk="1">
              <a:buNone/>
            </a:pPr>
            <a:endParaRPr lang="pt-BR" b="1" dirty="0" smtClean="0"/>
          </a:p>
          <a:p>
            <a:pPr latinLnBrk="1">
              <a:buFont typeface="Wingdings" pitchFamily="2" charset="2"/>
              <a:buChar char="v"/>
            </a:pPr>
            <a:r>
              <a:rPr lang="pt-BR" dirty="0" smtClean="0"/>
              <a:t>Feminino - </a:t>
            </a:r>
            <a:r>
              <a:rPr lang="pt-BR" b="1" dirty="0" smtClean="0"/>
              <a:t>78%</a:t>
            </a:r>
          </a:p>
          <a:p>
            <a:pPr latinLnBrk="1">
              <a:buFont typeface="Wingdings" pitchFamily="2" charset="2"/>
              <a:buChar char="v"/>
            </a:pPr>
            <a:r>
              <a:rPr lang="pt-BR" dirty="0" smtClean="0"/>
              <a:t>Masculino - </a:t>
            </a:r>
            <a:r>
              <a:rPr lang="pt-BR" b="1" dirty="0" smtClean="0"/>
              <a:t>22%</a:t>
            </a:r>
          </a:p>
          <a:p>
            <a:pPr latinLnBrk="1">
              <a:buNone/>
            </a:pPr>
            <a:r>
              <a:rPr lang="pt-BR" dirty="0" smtClean="0"/>
              <a:t> </a:t>
            </a:r>
          </a:p>
          <a:p>
            <a:pPr algn="ctr" latinLnBrk="1">
              <a:buNone/>
            </a:pPr>
            <a:r>
              <a:rPr lang="pt-BR" b="1" dirty="0" smtClean="0"/>
              <a:t>Por vínculo de emprego:</a:t>
            </a:r>
          </a:p>
          <a:p>
            <a:pPr latinLnBrk="1">
              <a:buNone/>
            </a:pPr>
            <a:endParaRPr lang="pt-BR" b="1" dirty="0" smtClean="0"/>
          </a:p>
          <a:p>
            <a:pPr latinLnBrk="1">
              <a:buFont typeface="Wingdings" pitchFamily="2" charset="2"/>
              <a:buChar char="v"/>
            </a:pPr>
            <a:r>
              <a:rPr lang="pt-BR" b="1" dirty="0" smtClean="0"/>
              <a:t>21,3%  </a:t>
            </a:r>
            <a:r>
              <a:rPr lang="pt-BR" dirty="0" smtClean="0"/>
              <a:t>tem um só vínculo empregatício</a:t>
            </a:r>
          </a:p>
          <a:p>
            <a:pPr latinLnBrk="1">
              <a:buFont typeface="Wingdings" pitchFamily="2" charset="2"/>
              <a:buChar char="v"/>
            </a:pPr>
            <a:r>
              <a:rPr lang="pt-BR" b="1" dirty="0" smtClean="0"/>
              <a:t>24,1% </a:t>
            </a:r>
            <a:r>
              <a:rPr lang="pt-BR" dirty="0" smtClean="0"/>
              <a:t>trabalham mais de 40 horas</a:t>
            </a:r>
          </a:p>
          <a:p>
            <a:pPr marL="265113" indent="4763" latinLnBrk="1">
              <a:buNone/>
            </a:pPr>
            <a:r>
              <a:rPr lang="pt-BR" dirty="0" smtClean="0"/>
              <a:t>semanais</a:t>
            </a:r>
          </a:p>
          <a:p>
            <a:pPr latinLnBrk="1">
              <a:buNone/>
            </a:pPr>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5805264"/>
            <a:ext cx="8183880" cy="648072"/>
          </a:xfrm>
        </p:spPr>
        <p:txBody>
          <a:bodyPr>
            <a:normAutofit/>
          </a:bodyPr>
          <a:lstStyle/>
          <a:p>
            <a:pPr algn="ctr"/>
            <a:r>
              <a:rPr lang="pt-BR" sz="2800" b="1" dirty="0" smtClean="0">
                <a:solidFill>
                  <a:srgbClr val="FF0000"/>
                </a:solidFill>
              </a:rPr>
              <a:t>Perfil do Trabalhador sob a NR32</a:t>
            </a:r>
            <a:endParaRPr lang="pt-BR" sz="2800" dirty="0">
              <a:solidFill>
                <a:srgbClr val="FF0000"/>
              </a:solidFill>
            </a:endParaRPr>
          </a:p>
        </p:txBody>
      </p:sp>
      <p:sp>
        <p:nvSpPr>
          <p:cNvPr id="5" name="Espaço Reservado para Conteúdo 4"/>
          <p:cNvSpPr>
            <a:spLocks noGrp="1"/>
          </p:cNvSpPr>
          <p:nvPr>
            <p:ph idx="1"/>
          </p:nvPr>
        </p:nvSpPr>
        <p:spPr>
          <a:xfrm>
            <a:off x="502920" y="530352"/>
            <a:ext cx="8183880" cy="5274912"/>
          </a:xfrm>
        </p:spPr>
        <p:txBody>
          <a:bodyPr>
            <a:normAutofit fontScale="70000" lnSpcReduction="20000"/>
          </a:bodyPr>
          <a:lstStyle/>
          <a:p>
            <a:pPr algn="ctr" latinLnBrk="1">
              <a:buNone/>
            </a:pPr>
            <a:r>
              <a:rPr lang="pt-BR" sz="3200" b="1" dirty="0" smtClean="0"/>
              <a:t>PROCESSO DE TRABALHO EM SAÚDE</a:t>
            </a:r>
          </a:p>
          <a:p>
            <a:pPr latinLnBrk="1">
              <a:buNone/>
            </a:pPr>
            <a:r>
              <a:rPr lang="pt-BR" dirty="0" smtClean="0"/>
              <a:t> </a:t>
            </a:r>
          </a:p>
          <a:p>
            <a:pPr marL="265113" indent="-265113" latinLnBrk="1">
              <a:lnSpc>
                <a:spcPct val="120000"/>
              </a:lnSpc>
              <a:buFont typeface="Wingdings" pitchFamily="2" charset="2"/>
              <a:buChar char="v"/>
            </a:pPr>
            <a:r>
              <a:rPr lang="pt-BR" dirty="0" smtClean="0"/>
              <a:t>Multidisciplinaridade após a Constituinte Federal/88 e</a:t>
            </a:r>
          </a:p>
          <a:p>
            <a:pPr marL="265113" indent="4763" latinLnBrk="1">
              <a:lnSpc>
                <a:spcPct val="120000"/>
              </a:lnSpc>
              <a:buNone/>
            </a:pPr>
            <a:r>
              <a:rPr lang="pt-BR" dirty="0" smtClean="0"/>
              <a:t>criação do SUS em 1990;</a:t>
            </a:r>
          </a:p>
          <a:p>
            <a:pPr marL="265113" indent="-265113" latinLnBrk="1">
              <a:lnSpc>
                <a:spcPct val="120000"/>
              </a:lnSpc>
              <a:buFont typeface="Wingdings" pitchFamily="2" charset="2"/>
              <a:buChar char="v"/>
            </a:pPr>
            <a:r>
              <a:rPr lang="pt-BR" dirty="0" smtClean="0"/>
              <a:t>Tecnologia agrega custo operacional e aumento de tarefas de alta complexidade;</a:t>
            </a:r>
          </a:p>
          <a:p>
            <a:pPr marL="265113" indent="-265113" latinLnBrk="1">
              <a:lnSpc>
                <a:spcPct val="120000"/>
              </a:lnSpc>
              <a:buFont typeface="Wingdings" pitchFamily="2" charset="2"/>
              <a:buChar char="v"/>
            </a:pPr>
            <a:r>
              <a:rPr lang="pt-BR" dirty="0" smtClean="0"/>
              <a:t>Segmentação do processo de trabalho (método industrial)</a:t>
            </a:r>
          </a:p>
          <a:p>
            <a:pPr latinLnBrk="1">
              <a:buNone/>
            </a:pPr>
            <a:r>
              <a:rPr lang="pt-BR" dirty="0" smtClean="0"/>
              <a:t> </a:t>
            </a:r>
          </a:p>
          <a:p>
            <a:pPr algn="ctr" latinLnBrk="1">
              <a:buNone/>
            </a:pPr>
            <a:r>
              <a:rPr lang="pt-BR" sz="3200" b="1" dirty="0" smtClean="0"/>
              <a:t>EPIDEMIOLOGIA NO SETOR SAÚDE (BRASIL)</a:t>
            </a:r>
          </a:p>
          <a:p>
            <a:pPr algn="ctr" latinLnBrk="1">
              <a:buNone/>
            </a:pPr>
            <a:endParaRPr lang="pt-BR" b="1" dirty="0" smtClean="0"/>
          </a:p>
          <a:p>
            <a:pPr latinLnBrk="1">
              <a:lnSpc>
                <a:spcPct val="120000"/>
              </a:lnSpc>
              <a:buFont typeface="Wingdings" pitchFamily="2" charset="2"/>
              <a:buChar char="v"/>
            </a:pPr>
            <a:r>
              <a:rPr lang="pt-BR" b="1" dirty="0" smtClean="0"/>
              <a:t>55.593</a:t>
            </a:r>
            <a:r>
              <a:rPr lang="pt-BR" dirty="0" smtClean="0"/>
              <a:t> acidentes </a:t>
            </a:r>
            <a:r>
              <a:rPr lang="pt-BR" dirty="0"/>
              <a:t>registrados </a:t>
            </a:r>
            <a:r>
              <a:rPr lang="pt-BR" dirty="0" smtClean="0"/>
              <a:t>(</a:t>
            </a:r>
            <a:r>
              <a:rPr lang="pt-BR" sz="2000" dirty="0" smtClean="0"/>
              <a:t>aumento </a:t>
            </a:r>
            <a:r>
              <a:rPr lang="pt-BR" sz="2000" dirty="0"/>
              <a:t>de </a:t>
            </a:r>
            <a:r>
              <a:rPr lang="pt-BR" sz="2000" b="1" dirty="0"/>
              <a:t>11% </a:t>
            </a:r>
            <a:r>
              <a:rPr lang="pt-BR" sz="2000" b="1" dirty="0" smtClean="0"/>
              <a:t>em </a:t>
            </a:r>
            <a:r>
              <a:rPr lang="pt-BR" sz="2000" dirty="0" smtClean="0"/>
              <a:t>relação </a:t>
            </a:r>
            <a:r>
              <a:rPr lang="pt-BR" sz="2000" dirty="0"/>
              <a:t>a </a:t>
            </a:r>
            <a:r>
              <a:rPr lang="pt-BR" sz="2000" b="1" dirty="0" smtClean="0"/>
              <a:t>2008</a:t>
            </a:r>
            <a:r>
              <a:rPr lang="pt-BR" sz="2000" dirty="0" smtClean="0"/>
              <a:t>)</a:t>
            </a:r>
            <a:endParaRPr lang="pt-BR" sz="2000" dirty="0" smtClean="0"/>
          </a:p>
          <a:p>
            <a:pPr algn="r" latinLnBrk="1">
              <a:lnSpc>
                <a:spcPct val="120000"/>
              </a:lnSpc>
              <a:buNone/>
            </a:pPr>
            <a:r>
              <a:rPr lang="pt-BR" dirty="0" smtClean="0"/>
              <a:t>						acidentes </a:t>
            </a:r>
            <a:r>
              <a:rPr lang="pt-BR" dirty="0" smtClean="0"/>
              <a:t>típicos  </a:t>
            </a:r>
            <a:r>
              <a:rPr lang="pt-BR" b="1" dirty="0" smtClean="0"/>
              <a:t>78</a:t>
            </a:r>
            <a:r>
              <a:rPr lang="pt-BR" b="1" dirty="0" smtClean="0"/>
              <a:t>%</a:t>
            </a:r>
          </a:p>
          <a:p>
            <a:pPr algn="r" latinLnBrk="1">
              <a:lnSpc>
                <a:spcPct val="120000"/>
              </a:lnSpc>
              <a:buNone/>
            </a:pPr>
            <a:r>
              <a:rPr lang="pt-BR" dirty="0" smtClean="0"/>
              <a:t>	</a:t>
            </a:r>
            <a:r>
              <a:rPr lang="pt-BR" dirty="0" smtClean="0"/>
              <a:t>					acidentes </a:t>
            </a:r>
            <a:r>
              <a:rPr lang="pt-BR" dirty="0" smtClean="0"/>
              <a:t>de trajeto </a:t>
            </a:r>
            <a:r>
              <a:rPr lang="pt-BR" b="1" dirty="0" smtClean="0"/>
              <a:t>15</a:t>
            </a:r>
            <a:r>
              <a:rPr lang="pt-BR" b="1" dirty="0" smtClean="0"/>
              <a:t>%</a:t>
            </a:r>
          </a:p>
          <a:p>
            <a:pPr algn="r" latinLnBrk="1">
              <a:lnSpc>
                <a:spcPct val="120000"/>
              </a:lnSpc>
              <a:buNone/>
            </a:pPr>
            <a:r>
              <a:rPr lang="pt-BR" dirty="0" smtClean="0"/>
              <a:t>						doenças </a:t>
            </a:r>
            <a:r>
              <a:rPr lang="pt-BR" dirty="0" smtClean="0"/>
              <a:t>do trabalho  </a:t>
            </a:r>
            <a:r>
              <a:rPr lang="pt-BR" b="1" dirty="0" smtClean="0"/>
              <a:t>7</a:t>
            </a:r>
            <a:r>
              <a:rPr lang="pt-BR" b="1" dirty="0" smtClean="0"/>
              <a:t>%</a:t>
            </a:r>
          </a:p>
          <a:p>
            <a:pPr latinLnBrk="1">
              <a:lnSpc>
                <a:spcPct val="120000"/>
              </a:lnSpc>
              <a:buNone/>
            </a:pPr>
            <a:endParaRPr lang="pt-BR" sz="2200" dirty="0" smtClean="0"/>
          </a:p>
          <a:p>
            <a:pPr latinLnBrk="1">
              <a:lnSpc>
                <a:spcPct val="120000"/>
              </a:lnSpc>
              <a:buNone/>
            </a:pPr>
            <a:r>
              <a:rPr lang="pt-BR" sz="2200" dirty="0" smtClean="0"/>
              <a:t>(</a:t>
            </a:r>
            <a:r>
              <a:rPr lang="pt-BR" sz="2200" dirty="0" smtClean="0"/>
              <a:t>ano base 2010)</a:t>
            </a:r>
          </a:p>
          <a:p>
            <a:pPr>
              <a:buNone/>
            </a:pPr>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5877272"/>
            <a:ext cx="8183880" cy="576064"/>
          </a:xfrm>
        </p:spPr>
        <p:txBody>
          <a:bodyPr>
            <a:normAutofit/>
          </a:bodyPr>
          <a:lstStyle/>
          <a:p>
            <a:pPr algn="ctr"/>
            <a:r>
              <a:rPr lang="pt-BR" sz="2800" b="1" dirty="0" smtClean="0">
                <a:solidFill>
                  <a:srgbClr val="FF0000"/>
                </a:solidFill>
              </a:rPr>
              <a:t>Perfil do Trabalhador sob a NR32</a:t>
            </a:r>
            <a:r>
              <a:rPr lang="pt-BR" sz="2800" dirty="0" smtClean="0">
                <a:solidFill>
                  <a:srgbClr val="FF0000"/>
                </a:solidFill>
              </a:rPr>
              <a:t> - RS</a:t>
            </a:r>
            <a:endParaRPr lang="pt-BR" sz="2800" dirty="0">
              <a:solidFill>
                <a:srgbClr val="FF0000"/>
              </a:solidFill>
            </a:endParaRPr>
          </a:p>
        </p:txBody>
      </p:sp>
      <p:sp>
        <p:nvSpPr>
          <p:cNvPr id="5" name="Espaço Reservado para Conteúdo 4"/>
          <p:cNvSpPr>
            <a:spLocks noGrp="1"/>
          </p:cNvSpPr>
          <p:nvPr>
            <p:ph idx="1"/>
          </p:nvPr>
        </p:nvSpPr>
        <p:spPr>
          <a:xfrm>
            <a:off x="502920" y="530352"/>
            <a:ext cx="8183880" cy="5274912"/>
          </a:xfrm>
        </p:spPr>
        <p:txBody>
          <a:bodyPr>
            <a:normAutofit lnSpcReduction="10000"/>
          </a:bodyPr>
          <a:lstStyle/>
          <a:p>
            <a:pPr algn="ctr" latinLnBrk="1">
              <a:buNone/>
            </a:pPr>
            <a:r>
              <a:rPr lang="en-US" b="1" dirty="0" smtClean="0"/>
              <a:t>SINDISAÚDE-RS</a:t>
            </a:r>
            <a:endParaRPr lang="pt-BR" b="1" dirty="0" smtClean="0"/>
          </a:p>
          <a:p>
            <a:pPr latinLnBrk="1">
              <a:buNone/>
            </a:pPr>
            <a:endParaRPr lang="en-US" dirty="0" smtClean="0"/>
          </a:p>
          <a:p>
            <a:pPr marL="449263" indent="-449263" latinLnBrk="1">
              <a:buFont typeface="Wingdings" pitchFamily="2" charset="2"/>
              <a:buChar char="v"/>
            </a:pPr>
            <a:r>
              <a:rPr lang="en-US" b="1" dirty="0" smtClean="0"/>
              <a:t>512</a:t>
            </a:r>
            <a:r>
              <a:rPr lang="en-US" dirty="0" smtClean="0"/>
              <a:t> </a:t>
            </a:r>
            <a:r>
              <a:rPr lang="en-US" dirty="0" err="1" smtClean="0"/>
              <a:t>atendimentos</a:t>
            </a:r>
            <a:r>
              <a:rPr lang="en-US" dirty="0" smtClean="0"/>
              <a:t> com a </a:t>
            </a:r>
            <a:r>
              <a:rPr lang="en-US" dirty="0" err="1" smtClean="0"/>
              <a:t>médica</a:t>
            </a:r>
            <a:r>
              <a:rPr lang="en-US" dirty="0" smtClean="0"/>
              <a:t> do</a:t>
            </a:r>
          </a:p>
          <a:p>
            <a:pPr marL="449263" indent="0" latinLnBrk="1">
              <a:buNone/>
            </a:pPr>
            <a:r>
              <a:rPr lang="en-US" dirty="0" err="1" smtClean="0"/>
              <a:t>trabalho</a:t>
            </a:r>
            <a:r>
              <a:rPr lang="en-US" dirty="0" smtClean="0"/>
              <a:t> de </a:t>
            </a:r>
            <a:r>
              <a:rPr lang="en-US" dirty="0" err="1" smtClean="0"/>
              <a:t>janeiro</a:t>
            </a:r>
            <a:r>
              <a:rPr lang="en-US" dirty="0" smtClean="0"/>
              <a:t>/</a:t>
            </a:r>
            <a:r>
              <a:rPr lang="en-US" dirty="0" err="1" smtClean="0"/>
              <a:t>agosto</a:t>
            </a:r>
            <a:r>
              <a:rPr lang="en-US" dirty="0" smtClean="0"/>
              <a:t> 2012</a:t>
            </a:r>
            <a:endParaRPr lang="pt-BR" dirty="0" smtClean="0"/>
          </a:p>
          <a:p>
            <a:pPr marL="449263" indent="-449263" latinLnBrk="1">
              <a:buNone/>
            </a:pPr>
            <a:r>
              <a:rPr lang="en-US" dirty="0" smtClean="0"/>
              <a:t> </a:t>
            </a:r>
            <a:endParaRPr lang="pt-BR" dirty="0" smtClean="0"/>
          </a:p>
          <a:p>
            <a:pPr marL="449263" indent="-449263" latinLnBrk="1">
              <a:buFont typeface="Wingdings" pitchFamily="2" charset="2"/>
              <a:buChar char="v"/>
            </a:pPr>
            <a:r>
              <a:rPr lang="pt-BR" b="1" dirty="0" smtClean="0"/>
              <a:t>215</a:t>
            </a:r>
            <a:r>
              <a:rPr lang="pt-BR" dirty="0" smtClean="0"/>
              <a:t> (42%) resultaram em CAT</a:t>
            </a:r>
          </a:p>
          <a:p>
            <a:pPr latinLnBrk="1">
              <a:buNone/>
            </a:pPr>
            <a:r>
              <a:rPr lang="pt-BR" dirty="0" smtClean="0"/>
              <a:t> </a:t>
            </a:r>
          </a:p>
          <a:p>
            <a:pPr latinLnBrk="1">
              <a:buFont typeface="Wingdings" pitchFamily="2" charset="2"/>
              <a:buChar char="v"/>
            </a:pPr>
            <a:r>
              <a:rPr lang="pt-BR" dirty="0" smtClean="0"/>
              <a:t> Doenças do trabalho - </a:t>
            </a:r>
            <a:r>
              <a:rPr lang="pt-BR" b="1" dirty="0" smtClean="0"/>
              <a:t>76%</a:t>
            </a:r>
          </a:p>
          <a:p>
            <a:pPr latinLnBrk="1">
              <a:buFont typeface="Wingdings" pitchFamily="2" charset="2"/>
              <a:buChar char="v"/>
            </a:pPr>
            <a:r>
              <a:rPr lang="pt-BR" dirty="0" smtClean="0"/>
              <a:t> Acidentes  típicos - </a:t>
            </a:r>
            <a:r>
              <a:rPr lang="pt-BR" b="1" dirty="0" smtClean="0"/>
              <a:t>17%</a:t>
            </a:r>
          </a:p>
          <a:p>
            <a:pPr latinLnBrk="1">
              <a:buFont typeface="Wingdings" pitchFamily="2" charset="2"/>
              <a:buChar char="v"/>
            </a:pPr>
            <a:r>
              <a:rPr lang="pt-BR" dirty="0" smtClean="0"/>
              <a:t> Acidentes de trajeto - </a:t>
            </a:r>
            <a:r>
              <a:rPr lang="pt-BR" b="1" dirty="0" smtClean="0"/>
              <a:t>17%</a:t>
            </a:r>
          </a:p>
          <a:p>
            <a:pPr latinLnBrk="1">
              <a:buNone/>
            </a:pPr>
            <a:endParaRPr lang="pt-BR" dirty="0" smtClean="0"/>
          </a:p>
          <a:p>
            <a:pPr algn="r" latinLnBrk="1">
              <a:buNone/>
            </a:pPr>
            <a:r>
              <a:rPr lang="pt-BR" sz="2100" b="1" dirty="0" smtClean="0"/>
              <a:t>Fonte</a:t>
            </a:r>
            <a:r>
              <a:rPr lang="pt-BR" sz="2100" dirty="0" smtClean="0"/>
              <a:t>: boletim de atendimento do </a:t>
            </a:r>
            <a:r>
              <a:rPr lang="pt-BR" sz="2100" dirty="0" err="1" smtClean="0"/>
              <a:t>Sindisaúde-RS</a:t>
            </a:r>
            <a:endParaRPr lang="pt-BR" sz="2100" dirty="0" smtClean="0"/>
          </a:p>
          <a:p>
            <a:pPr>
              <a:buNone/>
            </a:pPr>
            <a:endParaRPr lang="pt-B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Personalizada 5">
      <a:dk1>
        <a:srgbClr val="000000"/>
      </a:dk1>
      <a:lt1>
        <a:sysClr val="window" lastClr="FFFFFF"/>
      </a:lt1>
      <a:dk2>
        <a:srgbClr val="000000"/>
      </a:dk2>
      <a:lt2>
        <a:srgbClr val="E3DED1"/>
      </a:lt2>
      <a:accent1>
        <a:srgbClr val="FF0000"/>
      </a:accent1>
      <a:accent2>
        <a:srgbClr val="9F2936"/>
      </a:accent2>
      <a:accent3>
        <a:srgbClr val="1B587C"/>
      </a:accent3>
      <a:accent4>
        <a:srgbClr val="4E8542"/>
      </a:accent4>
      <a:accent5>
        <a:srgbClr val="604878"/>
      </a:accent5>
      <a:accent6>
        <a:srgbClr val="C19859"/>
      </a:accent6>
      <a:hlink>
        <a:srgbClr val="6B9F25"/>
      </a:hlink>
      <a:folHlink>
        <a:srgbClr val="FF0000"/>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TotalTime>
  <Words>2056</Words>
  <Application>Microsoft Office PowerPoint</Application>
  <PresentationFormat>Apresentação na tela (4:3)</PresentationFormat>
  <Paragraphs>189</Paragraphs>
  <Slides>37</Slides>
  <Notes>1</Notes>
  <HiddenSlides>0</HiddenSlides>
  <MMClips>0</MMClips>
  <ScaleCrop>false</ScaleCrop>
  <HeadingPairs>
    <vt:vector size="4" baseType="variant">
      <vt:variant>
        <vt:lpstr>Tema</vt:lpstr>
      </vt:variant>
      <vt:variant>
        <vt:i4>1</vt:i4>
      </vt:variant>
      <vt:variant>
        <vt:lpstr>Títulos de slides</vt:lpstr>
      </vt:variant>
      <vt:variant>
        <vt:i4>37</vt:i4>
      </vt:variant>
    </vt:vector>
  </HeadingPairs>
  <TitlesOfParts>
    <vt:vector size="38" baseType="lpstr">
      <vt:lpstr>Aspecto</vt:lpstr>
      <vt:lpstr>Apresentação do PowerPoint</vt:lpstr>
      <vt:lpstr>Porque adoecem os trabalhadores da saúde?</vt:lpstr>
      <vt:lpstr>Uma reflexão sobre a vida</vt:lpstr>
      <vt:lpstr>Uma reflexão sobre a vida</vt:lpstr>
      <vt:lpstr>Maior causa de mortes: acidente de trânsito</vt:lpstr>
      <vt:lpstr>Perfil do Trabalhador sob a NR32</vt:lpstr>
      <vt:lpstr>Perfil do Trabalhador sob a NR32</vt:lpstr>
      <vt:lpstr>Perfil do Trabalhador sob a NR32</vt:lpstr>
      <vt:lpstr>Perfil do Trabalhador sob a NR32 - RS</vt:lpstr>
      <vt:lpstr>Perfil do Trabalhador sob a NR32 - RS</vt:lpstr>
      <vt:lpstr>Perfil do Trabalhador sob a NR32 - RS</vt:lpstr>
      <vt:lpstr>Novos conceitos</vt:lpstr>
      <vt:lpstr>Em 2060, daqui a apenas 47 anos, os idosos vão representar 26,7% da população</vt:lpstr>
      <vt:lpstr>Novos conceitos</vt:lpstr>
      <vt:lpstr>Ambiente Hospitalar</vt:lpstr>
      <vt:lpstr> Ambiente Hospitalar</vt:lpstr>
      <vt:lpstr>Ambiente Hospitalar</vt:lpstr>
      <vt:lpstr>Síndrome de Bornout</vt:lpstr>
      <vt:lpstr>Ambiente Hospitalar</vt:lpstr>
      <vt:lpstr>Ambiente Hospitalar</vt:lpstr>
      <vt:lpstr>Superlotação e sobrecarga de trabalho</vt:lpstr>
      <vt:lpstr>Ambiente Hospitalar</vt:lpstr>
      <vt:lpstr>Ambiente Hospitalar</vt:lpstr>
      <vt:lpstr>Absenteísmo</vt:lpstr>
      <vt:lpstr>Absenteísmo</vt:lpstr>
      <vt:lpstr>Absenteísmo</vt:lpstr>
      <vt:lpstr>Acreditação Hospitalar</vt:lpstr>
      <vt:lpstr>Acreditação Hospitalar</vt:lpstr>
      <vt:lpstr>Acreditação Hospitalar</vt:lpstr>
      <vt:lpstr>Acreditação Hospitalar</vt:lpstr>
      <vt:lpstr>Nossa realidade</vt:lpstr>
      <vt:lpstr>Levantamento de número de trabalhadores por leito mostra a dura realidade dos hospitais do RS</vt:lpstr>
      <vt:lpstr>Ritmo intenso de trabalho - 30 Horas</vt:lpstr>
      <vt:lpstr>Ritmo intenso de trabalho - 30 Horas</vt:lpstr>
      <vt:lpstr>O estresse e a dupla jornada comprometem a qualidade do trabalho </vt:lpstr>
      <vt:lpstr>Apresentação do PowerPoint</vt:lpstr>
      <vt:lpstr>Milton Kempfer Presidente da Federação dos Trabalhadores em Saúde do RS www.feessers.org.br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Inara</dc:creator>
  <cp:lastModifiedBy>Secretaria</cp:lastModifiedBy>
  <cp:revision>101</cp:revision>
  <dcterms:created xsi:type="dcterms:W3CDTF">2013-10-16T02:13:13Z</dcterms:created>
  <dcterms:modified xsi:type="dcterms:W3CDTF">2013-10-22T20:31:09Z</dcterms:modified>
</cp:coreProperties>
</file>